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media1.wav" ContentType="audio/unknown"/>
  <Override PartName="/ppt/media/media2.wav" ContentType="audio/unknown"/>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x="9144000" cy="6858000"/>
  <p:notesSz cx="6858000" cy="9144000"/>
  <p:defaultTextStyle>
    <a:lvl1pPr>
      <a:defRPr>
        <a:latin typeface="Verdana"/>
        <a:ea typeface="Verdana"/>
        <a:cs typeface="Verdana"/>
        <a:sym typeface="Verdana"/>
      </a:defRPr>
    </a:lvl1pPr>
    <a:lvl2pPr indent="457200">
      <a:defRPr>
        <a:latin typeface="Verdana"/>
        <a:ea typeface="Verdana"/>
        <a:cs typeface="Verdana"/>
        <a:sym typeface="Verdana"/>
      </a:defRPr>
    </a:lvl2pPr>
    <a:lvl3pPr indent="914400">
      <a:defRPr>
        <a:latin typeface="Verdana"/>
        <a:ea typeface="Verdana"/>
        <a:cs typeface="Verdana"/>
        <a:sym typeface="Verdana"/>
      </a:defRPr>
    </a:lvl3pPr>
    <a:lvl4pPr indent="1371600">
      <a:defRPr>
        <a:latin typeface="Verdana"/>
        <a:ea typeface="Verdana"/>
        <a:cs typeface="Verdana"/>
        <a:sym typeface="Verdana"/>
      </a:defRPr>
    </a:lvl4pPr>
    <a:lvl5pPr indent="1828800">
      <a:defRPr>
        <a:latin typeface="Verdana"/>
        <a:ea typeface="Verdana"/>
        <a:cs typeface="Verdana"/>
        <a:sym typeface="Verdana"/>
      </a:defRPr>
    </a:lvl5pPr>
    <a:lvl6pPr>
      <a:defRPr>
        <a:latin typeface="Verdana"/>
        <a:ea typeface="Verdana"/>
        <a:cs typeface="Verdana"/>
        <a:sym typeface="Verdana"/>
      </a:defRPr>
    </a:lvl6pPr>
    <a:lvl7pPr>
      <a:defRPr>
        <a:latin typeface="Verdana"/>
        <a:ea typeface="Verdana"/>
        <a:cs typeface="Verdana"/>
        <a:sym typeface="Verdana"/>
      </a:defRPr>
    </a:lvl7pPr>
    <a:lvl8pPr>
      <a:defRPr>
        <a:latin typeface="Verdana"/>
        <a:ea typeface="Verdana"/>
        <a:cs typeface="Verdana"/>
        <a:sym typeface="Verdana"/>
      </a:defRPr>
    </a:lvl8pPr>
    <a:lvl9pPr>
      <a:defRPr>
        <a:latin typeface="Verdana"/>
        <a:ea typeface="Verdana"/>
        <a:cs typeface="Verdana"/>
        <a:sym typeface="Verdan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Verdana"/>
          <a:ea typeface="Verdana"/>
          <a:cs typeface="Verdan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E4E9"/>
          </a:solidFill>
        </a:fill>
      </a:tcStyle>
    </a:wholeTbl>
    <a:band2H>
      <a:tcTxStyle b="def" i="def"/>
      <a:tcStyle>
        <a:tcBdr/>
        <a:fill>
          <a:solidFill>
            <a:srgbClr val="F0F2F4"/>
          </a:solidFill>
        </a:fill>
      </a:tcStyle>
    </a:band2H>
    <a:firstCol>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3B2C1"/>
          </a:solidFill>
        </a:fill>
      </a:tcStyle>
    </a:firstCol>
    <a:la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3B2C1"/>
          </a:solidFill>
        </a:fill>
      </a:tcStyle>
    </a:lastRow>
    <a:fir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3B2C1"/>
          </a:solidFill>
        </a:fill>
      </a:tcStyle>
    </a:firstRow>
  </a:tblStyle>
  <a:tblStyle styleId="{C7B018BB-80A7-4F77-B60F-C8B233D01FF8}" styleName="">
    <a:tblBg/>
    <a:wholeTbl>
      <a:tcTxStyle b="on" i="on">
        <a:font>
          <a:latin typeface="Verdana"/>
          <a:ea typeface="Verdana"/>
          <a:cs typeface="Verdan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Verdana"/>
          <a:ea typeface="Verdana"/>
          <a:cs typeface="Verdan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CACA"/>
          </a:solidFill>
        </a:fill>
      </a:tcStyle>
    </a:wholeTbl>
    <a:band2H>
      <a:tcTxStyle b="def" i="def"/>
      <a:tcStyle>
        <a:tcBdr/>
        <a:fill>
          <a:solidFill>
            <a:srgbClr val="F3E6E6"/>
          </a:solidFill>
        </a:fill>
      </a:tcStyle>
    </a:band2H>
    <a:firstCol>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90000"/>
          </a:solidFill>
        </a:fill>
      </a:tcStyle>
    </a:firstCol>
    <a:la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90000"/>
          </a:solidFill>
        </a:fill>
      </a:tcStyle>
    </a:lastRow>
    <a:fir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90000"/>
          </a:solidFill>
        </a:fill>
      </a:tcStyle>
    </a:firstRow>
  </a:tblStyle>
  <a:tblStyle styleId="{CF821DB8-F4EB-4A41-A1BA-3FCAFE7338EE}" styleName="">
    <a:tblBg/>
    <a:wholeTbl>
      <a:tcTxStyle b="on" i="on">
        <a:font>
          <a:latin typeface="Verdana"/>
          <a:ea typeface="Verdana"/>
          <a:cs typeface="Verdan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Verdana"/>
          <a:ea typeface="Verdana"/>
          <a:cs typeface="Verdan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3B2C1"/>
          </a:solidFill>
        </a:fill>
      </a:tcStyle>
    </a:firstCol>
    <a:lastRow>
      <a:tcTxStyle b="on" i="on">
        <a:font>
          <a:latin typeface="Verdana"/>
          <a:ea typeface="Verdana"/>
          <a:cs typeface="Verdana"/>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Verdana"/>
          <a:ea typeface="Verdana"/>
          <a:cs typeface="Verdana"/>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A3B2C1"/>
          </a:solidFill>
        </a:fill>
      </a:tcStyle>
    </a:firstRow>
  </a:tblStyle>
  <a:tblStyle styleId="{33BA23B1-9221-436E-865A-0063620EA4FD}" styleName="">
    <a:tblBg/>
    <a:wholeTbl>
      <a:tcTxStyle b="on" i="on">
        <a:font>
          <a:latin typeface="Verdana"/>
          <a:ea typeface="Verdana"/>
          <a:cs typeface="Verdan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Verdana"/>
          <a:ea typeface="Verdana"/>
          <a:cs typeface="Verdan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Verdana"/>
          <a:ea typeface="Verdana"/>
          <a:cs typeface="Verdan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Verdana"/>
          <a:ea typeface="Verdana"/>
          <a:cs typeface="Verdana"/>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Verdana"/>
          <a:ea typeface="Verdana"/>
          <a:cs typeface="Verdan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p:nvPr>
            <p:ph type="sldImg"/>
          </p:nvPr>
        </p:nvSpPr>
        <p:spPr>
          <a:xfrm>
            <a:off x="1143000" y="685800"/>
            <a:ext cx="4572000" cy="3429000"/>
          </a:xfrm>
          <a:prstGeom prst="rect">
            <a:avLst/>
          </a:prstGeom>
        </p:spPr>
        <p:txBody>
          <a:bodyPr/>
          <a:lstStyle/>
          <a:p>
            <a:pPr lvl="0"/>
          </a:p>
        </p:txBody>
      </p:sp>
      <p:sp>
        <p:nvSpPr>
          <p:cNvPr id="15" name="Shape 15"/>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grpSp>
        <p:nvGrpSpPr>
          <p:cNvPr id="12" name="Group 12"/>
          <p:cNvGrpSpPr/>
          <p:nvPr/>
        </p:nvGrpSpPr>
        <p:grpSpPr>
          <a:xfrm>
            <a:off x="685799" y="2393950"/>
            <a:ext cx="7772401" cy="109538"/>
            <a:chOff x="0" y="0"/>
            <a:chExt cx="7772400" cy="109537"/>
          </a:xfrm>
        </p:grpSpPr>
        <p:sp>
          <p:nvSpPr>
            <p:cNvPr id="10" name="Shape 10"/>
            <p:cNvSpPr/>
            <p:nvPr/>
          </p:nvSpPr>
          <p:spPr>
            <a:xfrm>
              <a:off x="0" y="0"/>
              <a:ext cx="4803344" cy="109538"/>
            </a:xfrm>
            <a:prstGeom prst="rect">
              <a:avLst/>
            </a:prstGeom>
            <a:solidFill>
              <a:srgbClr val="CC0000"/>
            </a:solidFill>
            <a:ln w="12700" cap="flat">
              <a:noFill/>
              <a:miter lim="400000"/>
            </a:ln>
            <a:effectLst/>
          </p:spPr>
          <p:txBody>
            <a:bodyPr wrap="square" lIns="0" tIns="0" rIns="0" bIns="0" numCol="1" anchor="t">
              <a:noAutofit/>
            </a:bodyPr>
            <a:lstStyle/>
            <a:p>
              <a:pPr lvl="0"/>
            </a:p>
          </p:txBody>
        </p:sp>
        <p:sp>
          <p:nvSpPr>
            <p:cNvPr id="11" name="Shape 11"/>
            <p:cNvSpPr/>
            <p:nvPr/>
          </p:nvSpPr>
          <p:spPr>
            <a:xfrm>
              <a:off x="0" y="0"/>
              <a:ext cx="7772400" cy="1"/>
            </a:xfrm>
            <a:prstGeom prst="line">
              <a:avLst/>
            </a:prstGeom>
            <a:noFill/>
            <a:ln w="9525" cap="flat">
              <a:solidFill>
                <a:srgbClr val="CC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p>
          </p:txBody>
        </p:sp>
      </p:grpSp>
      <p:sp>
        <p:nvSpPr>
          <p:cNvPr id="13" name="Shape 13"/>
          <p:cNvSpPr/>
          <p:nvPr>
            <p:ph type="sldNum" sz="quarter" idx="2"/>
          </p:nvPr>
        </p:nvSpPr>
        <p:spPr>
          <a:xfrm>
            <a:off x="6553200" y="6248400"/>
            <a:ext cx="1905000" cy="281940"/>
          </a:xfrm>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grpSp>
        <p:nvGrpSpPr>
          <p:cNvPr id="4" name="Group 4"/>
          <p:cNvGrpSpPr/>
          <p:nvPr/>
        </p:nvGrpSpPr>
        <p:grpSpPr>
          <a:xfrm>
            <a:off x="609600" y="1566862"/>
            <a:ext cx="7958138" cy="109538"/>
            <a:chOff x="0" y="0"/>
            <a:chExt cx="7958137" cy="109537"/>
          </a:xfrm>
        </p:grpSpPr>
        <p:sp>
          <p:nvSpPr>
            <p:cNvPr id="2" name="Shape 2"/>
            <p:cNvSpPr/>
            <p:nvPr/>
          </p:nvSpPr>
          <p:spPr>
            <a:xfrm>
              <a:off x="0" y="0"/>
              <a:ext cx="4655511" cy="109538"/>
            </a:xfrm>
            <a:prstGeom prst="rect">
              <a:avLst/>
            </a:prstGeom>
            <a:solidFill>
              <a:srgbClr val="CC0000"/>
            </a:solidFill>
            <a:ln w="12700" cap="flat">
              <a:noFill/>
              <a:miter lim="400000"/>
            </a:ln>
            <a:effectLst/>
          </p:spPr>
          <p:txBody>
            <a:bodyPr wrap="square" lIns="0" tIns="0" rIns="0" bIns="0" numCol="1" anchor="t">
              <a:noAutofit/>
            </a:bodyPr>
            <a:lstStyle/>
            <a:p>
              <a:pPr lvl="0"/>
            </a:p>
          </p:txBody>
        </p:sp>
        <p:sp>
          <p:nvSpPr>
            <p:cNvPr id="3" name="Shape 3"/>
            <p:cNvSpPr/>
            <p:nvPr/>
          </p:nvSpPr>
          <p:spPr>
            <a:xfrm>
              <a:off x="0" y="0"/>
              <a:ext cx="7958138" cy="1"/>
            </a:xfrm>
            <a:prstGeom prst="line">
              <a:avLst/>
            </a:prstGeom>
            <a:noFill/>
            <a:ln w="9525" cap="flat">
              <a:solidFill>
                <a:srgbClr val="CC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p>
          </p:txBody>
        </p:sp>
      </p:grpSp>
      <p:sp>
        <p:nvSpPr>
          <p:cNvPr id="5" name="Shape 5"/>
          <p:cNvSpPr/>
          <p:nvPr/>
        </p:nvSpPr>
        <p:spPr>
          <a:xfrm>
            <a:off x="609600" y="6173470"/>
            <a:ext cx="7924800" cy="0"/>
          </a:xfrm>
          <a:prstGeom prst="line">
            <a:avLst/>
          </a:prstGeom>
          <a:ln w="3175">
            <a:solidFill>
              <a:srgbClr val="CC0000"/>
            </a:solidFill>
            <a:round/>
          </a:ln>
        </p:spPr>
        <p:txBody>
          <a:bodyPr lIns="0" tIns="0" rIns="0" bIns="0"/>
          <a:lstStyle/>
          <a:p>
            <a:pPr lvl="0" defTabSz="457200">
              <a:defRPr sz="1200">
                <a:latin typeface="+mj-lt"/>
                <a:ea typeface="+mj-ea"/>
                <a:cs typeface="+mj-cs"/>
                <a:sym typeface="Helvetica"/>
              </a:defRPr>
            </a:pPr>
          </a:p>
        </p:txBody>
      </p:sp>
      <p:sp>
        <p:nvSpPr>
          <p:cNvPr id="6" name="Shape 6"/>
          <p:cNvSpPr/>
          <p:nvPr>
            <p:ph type="sldNum" sz="quarter" idx="2"/>
          </p:nvPr>
        </p:nvSpPr>
        <p:spPr>
          <a:xfrm>
            <a:off x="6553200" y="6245225"/>
            <a:ext cx="1981200" cy="281940"/>
          </a:xfrm>
          <a:prstGeom prst="rect">
            <a:avLst/>
          </a:prstGeom>
          <a:ln w="12700">
            <a:miter lim="400000"/>
          </a:ln>
        </p:spPr>
        <p:txBody>
          <a:bodyPr lIns="45719" rIns="45719">
            <a:spAutoFit/>
          </a:bodyPr>
          <a:lstStyle>
            <a:lvl1pPr algn="r">
              <a:defRPr sz="1200"/>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Lst>
  <p:transition spd="med" advClick="1"/>
  <p:txStyles>
    <p:titleStyle>
      <a:lvl1pPr>
        <a:defRPr sz="3800">
          <a:latin typeface="Verdana"/>
          <a:ea typeface="Verdana"/>
          <a:cs typeface="Verdana"/>
          <a:sym typeface="Verdana"/>
        </a:defRPr>
      </a:lvl1pPr>
      <a:lvl2pPr>
        <a:defRPr sz="3800">
          <a:latin typeface="Verdana"/>
          <a:ea typeface="Verdana"/>
          <a:cs typeface="Verdana"/>
          <a:sym typeface="Verdana"/>
        </a:defRPr>
      </a:lvl2pPr>
      <a:lvl3pPr>
        <a:defRPr sz="3800">
          <a:latin typeface="Verdana"/>
          <a:ea typeface="Verdana"/>
          <a:cs typeface="Verdana"/>
          <a:sym typeface="Verdana"/>
        </a:defRPr>
      </a:lvl3pPr>
      <a:lvl4pPr>
        <a:defRPr sz="3800">
          <a:latin typeface="Verdana"/>
          <a:ea typeface="Verdana"/>
          <a:cs typeface="Verdana"/>
          <a:sym typeface="Verdana"/>
        </a:defRPr>
      </a:lvl4pPr>
      <a:lvl5pPr>
        <a:defRPr sz="3800">
          <a:latin typeface="Verdana"/>
          <a:ea typeface="Verdana"/>
          <a:cs typeface="Verdana"/>
          <a:sym typeface="Verdana"/>
        </a:defRPr>
      </a:lvl5pPr>
      <a:lvl6pPr indent="457200">
        <a:defRPr sz="3800">
          <a:latin typeface="Verdana"/>
          <a:ea typeface="Verdana"/>
          <a:cs typeface="Verdana"/>
          <a:sym typeface="Verdana"/>
        </a:defRPr>
      </a:lvl6pPr>
      <a:lvl7pPr indent="914400">
        <a:defRPr sz="3800">
          <a:latin typeface="Verdana"/>
          <a:ea typeface="Verdana"/>
          <a:cs typeface="Verdana"/>
          <a:sym typeface="Verdana"/>
        </a:defRPr>
      </a:lvl7pPr>
      <a:lvl8pPr indent="1371600">
        <a:defRPr sz="3800">
          <a:latin typeface="Verdana"/>
          <a:ea typeface="Verdana"/>
          <a:cs typeface="Verdana"/>
          <a:sym typeface="Verdana"/>
        </a:defRPr>
      </a:lvl8pPr>
      <a:lvl9pPr indent="1828800">
        <a:defRPr sz="3800">
          <a:latin typeface="Verdana"/>
          <a:ea typeface="Verdana"/>
          <a:cs typeface="Verdana"/>
          <a:sym typeface="Verdana"/>
        </a:defRPr>
      </a:lvl9pPr>
    </p:titleStyle>
    <p:bodyStyle>
      <a:lvl1pPr marL="469900" indent="-469900">
        <a:spcBef>
          <a:spcPts val="700"/>
        </a:spcBef>
        <a:buClr>
          <a:srgbClr val="CC0000"/>
        </a:buClr>
        <a:buSzPct val="100000"/>
        <a:buFont typeface="Wingdings"/>
        <a:buChar char="▪"/>
        <a:defRPr sz="3000">
          <a:latin typeface="Verdana"/>
          <a:ea typeface="Verdana"/>
          <a:cs typeface="Verdana"/>
          <a:sym typeface="Verdana"/>
        </a:defRPr>
      </a:lvl1pPr>
      <a:lvl2pPr marL="975213" indent="-503726">
        <a:spcBef>
          <a:spcPts val="700"/>
        </a:spcBef>
        <a:buClr>
          <a:srgbClr val="CC0000"/>
        </a:buClr>
        <a:buSzPct val="100000"/>
        <a:buFont typeface="Wingdings"/>
        <a:buChar char="➢"/>
        <a:defRPr sz="3000">
          <a:latin typeface="Verdana"/>
          <a:ea typeface="Verdana"/>
          <a:cs typeface="Verdana"/>
          <a:sym typeface="Verdana"/>
        </a:defRPr>
      </a:lvl2pPr>
      <a:lvl3pPr marL="1425229" indent="-515592">
        <a:spcBef>
          <a:spcPts val="700"/>
        </a:spcBef>
        <a:buClr>
          <a:srgbClr val="CC0000"/>
        </a:buClr>
        <a:buSzPct val="100000"/>
        <a:buFont typeface="Wingdings"/>
        <a:buChar char="□"/>
        <a:defRPr sz="3000">
          <a:latin typeface="Verdana"/>
          <a:ea typeface="Verdana"/>
          <a:cs typeface="Verdana"/>
          <a:sym typeface="Verdana"/>
        </a:defRPr>
      </a:lvl3pPr>
      <a:lvl4pPr marL="1887537" indent="-581025">
        <a:spcBef>
          <a:spcPts val="700"/>
        </a:spcBef>
        <a:buClr>
          <a:srgbClr val="CC0000"/>
        </a:buClr>
        <a:buSzPct val="100000"/>
        <a:buFont typeface="Wingdings"/>
        <a:buChar char="■"/>
        <a:defRPr sz="3000">
          <a:latin typeface="Verdana"/>
          <a:ea typeface="Verdana"/>
          <a:cs typeface="Verdana"/>
          <a:sym typeface="Verdana"/>
        </a:defRPr>
      </a:lvl4pPr>
      <a:lvl5pPr marL="2359554" indent="-664104">
        <a:spcBef>
          <a:spcPts val="700"/>
        </a:spcBef>
        <a:buClr>
          <a:srgbClr val="CC0000"/>
        </a:buClr>
        <a:buSzPct val="100000"/>
        <a:buFont typeface="Wingdings"/>
        <a:buChar char="▪"/>
        <a:defRPr sz="3000">
          <a:latin typeface="Verdana"/>
          <a:ea typeface="Verdana"/>
          <a:cs typeface="Verdana"/>
          <a:sym typeface="Verdana"/>
        </a:defRPr>
      </a:lvl5pPr>
      <a:lvl6pPr marL="2816754" indent="-664104">
        <a:spcBef>
          <a:spcPts val="700"/>
        </a:spcBef>
        <a:buClr>
          <a:srgbClr val="CC0000"/>
        </a:buClr>
        <a:buSzPct val="100000"/>
        <a:buFont typeface="Wingdings"/>
        <a:buChar char="•"/>
        <a:defRPr sz="3000">
          <a:latin typeface="Verdana"/>
          <a:ea typeface="Verdana"/>
          <a:cs typeface="Verdana"/>
          <a:sym typeface="Verdana"/>
        </a:defRPr>
      </a:lvl6pPr>
      <a:lvl7pPr marL="3273954" indent="-664104">
        <a:spcBef>
          <a:spcPts val="700"/>
        </a:spcBef>
        <a:buClr>
          <a:srgbClr val="CC0000"/>
        </a:buClr>
        <a:buSzPct val="100000"/>
        <a:buFont typeface="Wingdings"/>
        <a:buChar char="•"/>
        <a:defRPr sz="3000">
          <a:latin typeface="Verdana"/>
          <a:ea typeface="Verdana"/>
          <a:cs typeface="Verdana"/>
          <a:sym typeface="Verdana"/>
        </a:defRPr>
      </a:lvl7pPr>
      <a:lvl8pPr marL="3731154" indent="-664104">
        <a:spcBef>
          <a:spcPts val="700"/>
        </a:spcBef>
        <a:buClr>
          <a:srgbClr val="CC0000"/>
        </a:buClr>
        <a:buSzPct val="100000"/>
        <a:buFont typeface="Wingdings"/>
        <a:buChar char="•"/>
        <a:defRPr sz="3000">
          <a:latin typeface="Verdana"/>
          <a:ea typeface="Verdana"/>
          <a:cs typeface="Verdana"/>
          <a:sym typeface="Verdana"/>
        </a:defRPr>
      </a:lvl8pPr>
      <a:lvl9pPr marL="4188354" indent="-664104">
        <a:spcBef>
          <a:spcPts val="700"/>
        </a:spcBef>
        <a:buClr>
          <a:srgbClr val="CC0000"/>
        </a:buClr>
        <a:buSzPct val="100000"/>
        <a:buFont typeface="Wingdings"/>
        <a:buChar char="•"/>
        <a:defRPr sz="3000">
          <a:latin typeface="Verdana"/>
          <a:ea typeface="Verdana"/>
          <a:cs typeface="Verdana"/>
          <a:sym typeface="Verdana"/>
        </a:defRPr>
      </a:lvl9pPr>
    </p:bodyStyle>
    <p:otherStyle>
      <a:lvl1pPr algn="r">
        <a:defRPr sz="1200">
          <a:solidFill>
            <a:schemeClr val="tx1"/>
          </a:solidFill>
          <a:latin typeface="+mn-lt"/>
          <a:ea typeface="+mn-ea"/>
          <a:cs typeface="+mn-cs"/>
          <a:sym typeface="Verdana"/>
        </a:defRPr>
      </a:lvl1pPr>
      <a:lvl2pPr indent="457200" algn="r">
        <a:defRPr sz="1200">
          <a:solidFill>
            <a:schemeClr val="tx1"/>
          </a:solidFill>
          <a:latin typeface="+mn-lt"/>
          <a:ea typeface="+mn-ea"/>
          <a:cs typeface="+mn-cs"/>
          <a:sym typeface="Verdana"/>
        </a:defRPr>
      </a:lvl2pPr>
      <a:lvl3pPr indent="914400" algn="r">
        <a:defRPr sz="1200">
          <a:solidFill>
            <a:schemeClr val="tx1"/>
          </a:solidFill>
          <a:latin typeface="+mn-lt"/>
          <a:ea typeface="+mn-ea"/>
          <a:cs typeface="+mn-cs"/>
          <a:sym typeface="Verdana"/>
        </a:defRPr>
      </a:lvl3pPr>
      <a:lvl4pPr indent="1371600" algn="r">
        <a:defRPr sz="1200">
          <a:solidFill>
            <a:schemeClr val="tx1"/>
          </a:solidFill>
          <a:latin typeface="+mn-lt"/>
          <a:ea typeface="+mn-ea"/>
          <a:cs typeface="+mn-cs"/>
          <a:sym typeface="Verdana"/>
        </a:defRPr>
      </a:lvl4pPr>
      <a:lvl5pPr indent="1828800" algn="r">
        <a:defRPr sz="1200">
          <a:solidFill>
            <a:schemeClr val="tx1"/>
          </a:solidFill>
          <a:latin typeface="+mn-lt"/>
          <a:ea typeface="+mn-ea"/>
          <a:cs typeface="+mn-cs"/>
          <a:sym typeface="Verdana"/>
        </a:defRPr>
      </a:lvl5pPr>
      <a:lvl6pPr algn="r">
        <a:defRPr sz="1200">
          <a:solidFill>
            <a:schemeClr val="tx1"/>
          </a:solidFill>
          <a:latin typeface="+mn-lt"/>
          <a:ea typeface="+mn-ea"/>
          <a:cs typeface="+mn-cs"/>
          <a:sym typeface="Verdana"/>
        </a:defRPr>
      </a:lvl6pPr>
      <a:lvl7pPr algn="r">
        <a:defRPr sz="1200">
          <a:solidFill>
            <a:schemeClr val="tx1"/>
          </a:solidFill>
          <a:latin typeface="+mn-lt"/>
          <a:ea typeface="+mn-ea"/>
          <a:cs typeface="+mn-cs"/>
          <a:sym typeface="Verdana"/>
        </a:defRPr>
      </a:lvl7pPr>
      <a:lvl8pPr algn="r">
        <a:defRPr sz="1200">
          <a:solidFill>
            <a:schemeClr val="tx1"/>
          </a:solidFill>
          <a:latin typeface="+mn-lt"/>
          <a:ea typeface="+mn-ea"/>
          <a:cs typeface="+mn-cs"/>
          <a:sym typeface="Verdana"/>
        </a:defRPr>
      </a:lvl8pPr>
      <a:lvl9pPr algn="r">
        <a:defRPr sz="1200">
          <a:solidFill>
            <a:schemeClr val="tx1"/>
          </a:solidFill>
          <a:latin typeface="+mn-lt"/>
          <a:ea typeface="+mn-ea"/>
          <a:cs typeface="+mn-cs"/>
          <a:sym typeface="Verdana"/>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 Id="rId3" Type="http://schemas.openxmlformats.org/officeDocument/2006/relationships/audio" Target="../media/media1.wav"/><Relationship Id="rId4" Type="http://schemas.microsoft.com/office/2007/relationships/media" Target="../media/media1.wav"/><Relationship Id="rId5" Type="http://schemas.openxmlformats.org/officeDocument/2006/relationships/image" Target="../media/image4.png"/><Relationship Id="rId6" Type="http://schemas.openxmlformats.org/officeDocument/2006/relationships/audio" Target="../media/media2.wav"/><Relationship Id="rId7" Type="http://schemas.microsoft.com/office/2007/relationships/media" Target="../media/media2.wav"/></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 name="Shape 17"/>
          <p:cNvSpPr/>
          <p:nvPr>
            <p:ph type="title" idx="4294967295"/>
          </p:nvPr>
        </p:nvSpPr>
        <p:spPr>
          <a:xfrm>
            <a:off x="685800" y="990600"/>
            <a:ext cx="7772400" cy="13716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lvl1pPr>
              <a:defRPr sz="4000"/>
            </a:lvl1pPr>
          </a:lstStyle>
          <a:p>
            <a:pPr lvl="0">
              <a:defRPr sz="1800"/>
            </a:pPr>
            <a:r>
              <a:rPr sz="4000"/>
              <a:t>Taking Effective Notes</a:t>
            </a:r>
          </a:p>
        </p:txBody>
      </p:sp>
      <p:sp>
        <p:nvSpPr>
          <p:cNvPr id="18" name="Shape 18"/>
          <p:cNvSpPr/>
          <p:nvPr>
            <p:ph type="body" idx="4294967295"/>
          </p:nvPr>
        </p:nvSpPr>
        <p:spPr>
          <a:xfrm>
            <a:off x="1447800" y="4191000"/>
            <a:ext cx="7010400" cy="8382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0" indent="0" algn="ctr">
              <a:lnSpc>
                <a:spcPct val="80000"/>
              </a:lnSpc>
              <a:spcBef>
                <a:spcPts val="300"/>
              </a:spcBef>
              <a:buSzTx/>
              <a:buNone/>
              <a:defRPr sz="1800"/>
            </a:pPr>
            <a:r>
              <a:rPr sz="1600"/>
              <a:t>Dr. Idna M. Corbett</a:t>
            </a:r>
            <a:endParaRPr sz="1600"/>
          </a:p>
          <a:p>
            <a:pPr lvl="0" marL="0" indent="0" algn="ctr">
              <a:lnSpc>
                <a:spcPct val="80000"/>
              </a:lnSpc>
              <a:spcBef>
                <a:spcPts val="300"/>
              </a:spcBef>
              <a:buSzTx/>
              <a:buNone/>
              <a:defRPr sz="1800"/>
            </a:pPr>
            <a:r>
              <a:rPr sz="1600"/>
              <a:t>Learning Assistance and Resource Center</a:t>
            </a:r>
            <a:endParaRPr sz="1600"/>
          </a:p>
          <a:p>
            <a:pPr lvl="0" marL="0" indent="0" algn="ctr">
              <a:lnSpc>
                <a:spcPct val="80000"/>
              </a:lnSpc>
              <a:spcBef>
                <a:spcPts val="300"/>
              </a:spcBef>
              <a:buSzTx/>
              <a:buNone/>
              <a:defRPr sz="1800"/>
            </a:pPr>
            <a:r>
              <a:rPr sz="1600"/>
              <a:t>West Chester University</a:t>
            </a:r>
          </a:p>
        </p:txBody>
      </p:sp>
      <p:pic>
        <p:nvPicPr>
          <p:cNvPr id="19" name="MCj02874930000[1].pdf" descr="MCj02874930000[1]"/>
          <p:cNvPicPr/>
          <p:nvPr/>
        </p:nvPicPr>
        <p:blipFill>
          <a:blip r:embed="rId2">
            <a:extLst/>
          </a:blip>
          <a:stretch>
            <a:fillRect/>
          </a:stretch>
        </p:blipFill>
        <p:spPr>
          <a:xfrm>
            <a:off x="6705600" y="2057400"/>
            <a:ext cx="1966913" cy="2179638"/>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9" presetID="15" grpId="1" fill="hold">
                                  <p:stCondLst>
                                    <p:cond delay="0"/>
                                  </p:stCondLst>
                                  <p:iterate type="el" backwards="0">
                                    <p:tmAbs val="0"/>
                                  </p:iterate>
                                  <p:childTnLst>
                                    <p:set>
                                      <p:cBhvr>
                                        <p:cTn id="6" fill="hold"/>
                                        <p:tgtEl>
                                          <p:spTgt spid="17"/>
                                        </p:tgtEl>
                                        <p:attrNameLst>
                                          <p:attrName>style.visibility</p:attrName>
                                        </p:attrNameLst>
                                      </p:cBhvr>
                                      <p:to>
                                        <p:strVal val="visible"/>
                                      </p:to>
                                    </p:set>
                                    <p:anim calcmode="lin" valueType="num">
                                      <p:cBhvr>
                                        <p:cTn id="7" dur="800" fill="hold"/>
                                        <p:tgtEl>
                                          <p:spTgt spid="17"/>
                                        </p:tgtEl>
                                        <p:attrNameLst>
                                          <p:attrName>ppt_w</p:attrName>
                                        </p:attrNameLst>
                                      </p:cBhvr>
                                      <p:tavLst>
                                        <p:tav tm="0">
                                          <p:val>
                                            <p:fltVal val="0"/>
                                          </p:val>
                                        </p:tav>
                                        <p:tav tm="100000">
                                          <p:val>
                                            <p:strVal val="#ppt_w"/>
                                          </p:val>
                                        </p:tav>
                                      </p:tavLst>
                                    </p:anim>
                                    <p:anim calcmode="lin" valueType="num">
                                      <p:cBhvr>
                                        <p:cTn id="8" dur="800" fill="hold"/>
                                        <p:tgtEl>
                                          <p:spTgt spid="17"/>
                                        </p:tgtEl>
                                        <p:attrNameLst>
                                          <p:attrName>ppt_h</p:attrName>
                                        </p:attrNameLst>
                                      </p:cBhvr>
                                      <p:tavLst>
                                        <p:tav tm="0">
                                          <p:val>
                                            <p:fltVal val="0"/>
                                          </p:val>
                                        </p:tav>
                                        <p:tav tm="100000">
                                          <p:val>
                                            <p:strVal val="#ppt_h"/>
                                          </p:val>
                                        </p:tav>
                                      </p:tavLst>
                                    </p:anim>
                                    <p:anim calcmode="lin" valueType="num">
                                      <p:cBhvr>
                                        <p:cTn id="9" dur="800" fill="hold"/>
                                        <p:tgtEl>
                                          <p:spTgt spid="17"/>
                                        </p:tgtEl>
                                        <p:attrNameLst>
                                          <p:attrName>ppt_x</p:attrName>
                                        </p:attrNameLst>
                                      </p:cBhvr>
                                      <p:tavLst>
                                        <p:tav tm="0" fmla="#ppt_x+(cos(-2*pi*(1-$))*-#ppt_x-sin(-2*pi*(1-$))*(1-#ppt_y))*(1-$)">
                                          <p:val>
                                            <p:fltVal val="0"/>
                                          </p:val>
                                        </p:tav>
                                        <p:tav tm="100000">
                                          <p:val>
                                            <p:fltVal val="1"/>
                                          </p:val>
                                        </p:tav>
                                      </p:tavLst>
                                    </p:anim>
                                    <p:anim calcmode="lin" valueType="num">
                                      <p:cBhvr>
                                        <p:cTn id="10" dur="800" fill="hold"/>
                                        <p:tgtEl>
                                          <p:spTgt spid="1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nodeType="clickEffect" presetClass="entr" presetSubtype="1" presetID="2" grpId="2" fill="hold">
                                  <p:stCondLst>
                                    <p:cond delay="0"/>
                                  </p:stCondLst>
                                  <p:iterate type="el" backwards="0">
                                    <p:tmAbs val="0"/>
                                  </p:iterate>
                                  <p:childTnLst>
                                    <p:set>
                                      <p:cBhvr>
                                        <p:cTn id="14" fill="hold"/>
                                        <p:tgtEl>
                                          <p:spTgt spid="18">
                                            <p:bg/>
                                          </p:spTgt>
                                        </p:tgtEl>
                                        <p:attrNameLst>
                                          <p:attrName>style.visibility</p:attrName>
                                        </p:attrNameLst>
                                      </p:cBhvr>
                                      <p:to>
                                        <p:strVal val="visible"/>
                                      </p:to>
                                    </p:set>
                                    <p:anim calcmode="lin" valueType="num">
                                      <p:cBhvr>
                                        <p:cTn id="15" dur="1000" fill="hold"/>
                                        <p:tgtEl>
                                          <p:spTgt spid="18">
                                            <p:bg/>
                                          </p:spTgt>
                                        </p:tgtEl>
                                        <p:attrNameLst>
                                          <p:attrName>ppt_x</p:attrName>
                                        </p:attrNameLst>
                                      </p:cBhvr>
                                      <p:tavLst>
                                        <p:tav tm="0">
                                          <p:val>
                                            <p:strVal val="#ppt_x"/>
                                          </p:val>
                                        </p:tav>
                                        <p:tav tm="100000">
                                          <p:val>
                                            <p:strVal val="#ppt_x"/>
                                          </p:val>
                                        </p:tav>
                                      </p:tavLst>
                                    </p:anim>
                                    <p:anim calcmode="lin" valueType="num">
                                      <p:cBhvr>
                                        <p:cTn id="16" dur="1000" fill="hold"/>
                                        <p:tgtEl>
                                          <p:spTgt spid="18">
                                            <p:bg/>
                                          </p:spTgt>
                                        </p:tgtEl>
                                        <p:attrNameLst>
                                          <p:attrName>ppt_y</p:attrName>
                                        </p:attrNameLst>
                                      </p:cBhvr>
                                      <p:tavLst>
                                        <p:tav tm="0">
                                          <p:val>
                                            <p:strVal val="0-#ppt_h/2"/>
                                          </p:val>
                                        </p:tav>
                                        <p:tav tm="100000">
                                          <p:val>
                                            <p:strVal val="#ppt_y"/>
                                          </p:val>
                                        </p:tav>
                                      </p:tavLst>
                                    </p:anim>
                                  </p:childTnLst>
                                </p:cTn>
                              </p:par>
                              <p:par>
                                <p:cTn id="17" presetClass="entr" presetSubtype="1" presetID="2" grpId="2" fill="hold">
                                  <p:stCondLst>
                                    <p:cond delay="0"/>
                                  </p:stCondLst>
                                  <p:iterate type="el" backwards="0">
                                    <p:tmAbs val="0"/>
                                  </p:iterate>
                                  <p:childTnLst>
                                    <p:set>
                                      <p:cBhvr>
                                        <p:cTn id="18" fill="hold"/>
                                        <p:tgtEl>
                                          <p:spTgt spid="18">
                                            <p:txEl>
                                              <p:pRg st="0" end="0"/>
                                            </p:txEl>
                                          </p:spTgt>
                                        </p:tgtEl>
                                        <p:attrNameLst>
                                          <p:attrName>style.visibility</p:attrName>
                                        </p:attrNameLst>
                                      </p:cBhvr>
                                      <p:to>
                                        <p:strVal val="visible"/>
                                      </p:to>
                                    </p:set>
                                    <p:anim calcmode="lin" valueType="num">
                                      <p:cBhvr>
                                        <p:cTn id="19"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1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1" presetID="2" grpId="2" fill="hold">
                                  <p:stCondLst>
                                    <p:cond delay="0"/>
                                  </p:stCondLst>
                                  <p:iterate type="el" backwards="0">
                                    <p:tmAbs val="0"/>
                                  </p:iterate>
                                  <p:childTnLst>
                                    <p:set>
                                      <p:cBhvr>
                                        <p:cTn id="24" fill="hold"/>
                                        <p:tgtEl>
                                          <p:spTgt spid="18">
                                            <p:txEl>
                                              <p:pRg st="1" end="1"/>
                                            </p:txEl>
                                          </p:spTgt>
                                        </p:tgtEl>
                                        <p:attrNameLst>
                                          <p:attrName>style.visibility</p:attrName>
                                        </p:attrNameLst>
                                      </p:cBhvr>
                                      <p:to>
                                        <p:strVal val="visible"/>
                                      </p:to>
                                    </p:set>
                                    <p:anim calcmode="lin" valueType="num">
                                      <p:cBhvr>
                                        <p:cTn id="25" dur="1000" fill="hold"/>
                                        <p:tgtEl>
                                          <p:spTgt spid="18">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8">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nodeType="clickEffect" presetClass="entr" presetSubtype="1" presetID="2" grpId="2" fill="hold">
                                  <p:stCondLst>
                                    <p:cond delay="0"/>
                                  </p:stCondLst>
                                  <p:iterate type="el" backwards="0">
                                    <p:tmAbs val="0"/>
                                  </p:iterate>
                                  <p:childTnLst>
                                    <p:set>
                                      <p:cBhvr>
                                        <p:cTn id="30" fill="hold"/>
                                        <p:tgtEl>
                                          <p:spTgt spid="18">
                                            <p:txEl>
                                              <p:pRg st="2" end="2"/>
                                            </p:txEl>
                                          </p:spTgt>
                                        </p:tgtEl>
                                        <p:attrNameLst>
                                          <p:attrName>style.visibility</p:attrName>
                                        </p:attrNameLst>
                                      </p:cBhvr>
                                      <p:to>
                                        <p:strVal val="visible"/>
                                      </p:to>
                                    </p:set>
                                    <p:anim calcmode="lin" valueType="num">
                                      <p:cBhvr>
                                        <p:cTn id="31"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18">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 grpId="1"/>
      <p:bldP build="p" bldLvl="1" animBg="1" rev="0" advAuto="0" spid="18" grpId="2"/>
    </p:bldLst>
  </p:timing>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title" idx="4294967295"/>
          </p:nvPr>
        </p:nvSpPr>
        <p:spPr>
          <a:xfrm>
            <a:off x="574675" y="304800"/>
            <a:ext cx="8001000" cy="1216025"/>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3800"/>
              <a:t>Step Two: During the Lecture</a:t>
            </a:r>
          </a:p>
        </p:txBody>
      </p:sp>
      <p:sp>
        <p:nvSpPr>
          <p:cNvPr id="49" name="Shape 49"/>
          <p:cNvSpPr/>
          <p:nvPr>
            <p:ph type="body" idx="4294967295"/>
          </p:nvPr>
        </p:nvSpPr>
        <p:spPr>
          <a:xfrm>
            <a:off x="566737" y="1752600"/>
            <a:ext cx="8001001" cy="4419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407246" indent="-407246">
              <a:spcBef>
                <a:spcPts val="600"/>
              </a:spcBef>
              <a:buChar char="@"/>
              <a:defRPr sz="1800"/>
            </a:pPr>
            <a:r>
              <a:rPr sz="2600"/>
              <a:t>Date your notes.</a:t>
            </a:r>
            <a:endParaRPr sz="2600"/>
          </a:p>
          <a:p>
            <a:pPr lvl="0" marL="407246" indent="-407246">
              <a:spcBef>
                <a:spcPts val="600"/>
              </a:spcBef>
              <a:buChar char="@"/>
              <a:defRPr sz="1800"/>
            </a:pPr>
            <a:r>
              <a:rPr sz="2600"/>
              <a:t>Number the pages.</a:t>
            </a:r>
            <a:endParaRPr sz="2600"/>
          </a:p>
          <a:p>
            <a:pPr lvl="0" marL="407246" indent="-407246">
              <a:spcBef>
                <a:spcPts val="600"/>
              </a:spcBef>
              <a:buChar char="@"/>
              <a:defRPr sz="1800"/>
            </a:pPr>
            <a:r>
              <a:rPr sz="2600"/>
              <a:t>Record your notes in your customary style.  Your object is to make your notes complete and clear enough so they will have meaning for you weeks later.</a:t>
            </a:r>
            <a:endParaRPr sz="2600"/>
          </a:p>
          <a:p>
            <a:pPr lvl="0" marL="407246" indent="-407246">
              <a:spcBef>
                <a:spcPts val="600"/>
              </a:spcBef>
              <a:buChar char="@"/>
              <a:defRPr sz="1800"/>
            </a:pPr>
            <a:r>
              <a:rPr sz="2600"/>
              <a:t>Skip lines to show the end of one idea and the beginning of the next.</a:t>
            </a:r>
            <a:endParaRPr sz="2600"/>
          </a:p>
          <a:p>
            <a:pPr lvl="0" marL="407246" indent="-407246">
              <a:spcBef>
                <a:spcPts val="600"/>
              </a:spcBef>
              <a:buChar char="@"/>
              <a:defRPr sz="1800"/>
            </a:pPr>
            <a:r>
              <a:rPr sz="2600"/>
              <a:t>Write as legibly as possible.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48"/>
                                        </p:tgtEl>
                                        <p:attrNameLst>
                                          <p:attrName>style.visibility</p:attrName>
                                        </p:attrNameLst>
                                      </p:cBhvr>
                                      <p:to>
                                        <p:strVal val="visible"/>
                                      </p:to>
                                    </p:set>
                                    <p:animEffect filter="fade" transition="in">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8" presetID="2" grpId="2" fill="hold">
                                  <p:stCondLst>
                                    <p:cond delay="0"/>
                                  </p:stCondLst>
                                  <p:iterate type="el" backwards="0">
                                    <p:tmAbs val="0"/>
                                  </p:iterate>
                                  <p:childTnLst>
                                    <p:set>
                                      <p:cBhvr>
                                        <p:cTn id="11" fill="hold"/>
                                        <p:tgtEl>
                                          <p:spTgt spid="49">
                                            <p:bg/>
                                          </p:spTgt>
                                        </p:tgtEl>
                                        <p:attrNameLst>
                                          <p:attrName>style.visibility</p:attrName>
                                        </p:attrNameLst>
                                      </p:cBhvr>
                                      <p:to>
                                        <p:strVal val="visible"/>
                                      </p:to>
                                    </p:set>
                                    <p:anim calcmode="lin" valueType="num">
                                      <p:cBhvr>
                                        <p:cTn id="12" dur="500" fill="hold"/>
                                        <p:tgtEl>
                                          <p:spTgt spid="49">
                                            <p:bg/>
                                          </p:spTgt>
                                        </p:tgtEl>
                                        <p:attrNameLst>
                                          <p:attrName>ppt_x</p:attrName>
                                        </p:attrNameLst>
                                      </p:cBhvr>
                                      <p:tavLst>
                                        <p:tav tm="0">
                                          <p:val>
                                            <p:strVal val="0-#ppt_w/2"/>
                                          </p:val>
                                        </p:tav>
                                        <p:tav tm="100000">
                                          <p:val>
                                            <p:strVal val="#ppt_x"/>
                                          </p:val>
                                        </p:tav>
                                      </p:tavLst>
                                    </p:anim>
                                    <p:anim calcmode="lin" valueType="num">
                                      <p:cBhvr>
                                        <p:cTn id="13" dur="500" fill="hold"/>
                                        <p:tgtEl>
                                          <p:spTgt spid="49">
                                            <p:bg/>
                                          </p:spTgt>
                                        </p:tgtEl>
                                        <p:attrNameLst>
                                          <p:attrName>ppt_y</p:attrName>
                                        </p:attrNameLst>
                                      </p:cBhvr>
                                      <p:tavLst>
                                        <p:tav tm="0">
                                          <p:val>
                                            <p:strVal val="#ppt_y"/>
                                          </p:val>
                                        </p:tav>
                                        <p:tav tm="100000">
                                          <p:val>
                                            <p:strVal val="#ppt_y"/>
                                          </p:val>
                                        </p:tav>
                                      </p:tavLst>
                                    </p:anim>
                                  </p:childTnLst>
                                </p:cTn>
                              </p:par>
                              <p:par>
                                <p:cTn id="14" presetClass="entr" presetSubtype="8" presetID="2" grpId="2" fill="hold">
                                  <p:stCondLst>
                                    <p:cond delay="0"/>
                                  </p:stCondLst>
                                  <p:iterate type="el" backwards="0">
                                    <p:tmAbs val="0"/>
                                  </p:iterate>
                                  <p:childTnLst>
                                    <p:set>
                                      <p:cBhvr>
                                        <p:cTn id="15" fill="hold"/>
                                        <p:tgtEl>
                                          <p:spTgt spid="49">
                                            <p:txEl>
                                              <p:pRg st="0" end="0"/>
                                            </p:txEl>
                                          </p:spTgt>
                                        </p:tgtEl>
                                        <p:attrNameLst>
                                          <p:attrName>style.visibility</p:attrName>
                                        </p:attrNameLst>
                                      </p:cBhvr>
                                      <p:to>
                                        <p:strVal val="visible"/>
                                      </p:to>
                                    </p:set>
                                    <p:anim calcmode="lin" valueType="num">
                                      <p:cBhvr>
                                        <p:cTn id="16" dur="500" fill="hold"/>
                                        <p:tgtEl>
                                          <p:spTgt spid="49">
                                            <p:txEl>
                                              <p:pRg st="0" end="0"/>
                                            </p:txEl>
                                          </p:spTgt>
                                        </p:tgtEl>
                                        <p:attrNameLst>
                                          <p:attrName>ppt_x</p:attrName>
                                        </p:attrNameLst>
                                      </p:cBhvr>
                                      <p:tavLst>
                                        <p:tav tm="0">
                                          <p:val>
                                            <p:strVal val="0-#ppt_w/2"/>
                                          </p:val>
                                        </p:tav>
                                        <p:tav tm="100000">
                                          <p:val>
                                            <p:strVal val="#ppt_x"/>
                                          </p:val>
                                        </p:tav>
                                      </p:tavLst>
                                    </p:anim>
                                    <p:anim calcmode="lin" valueType="num">
                                      <p:cBhvr>
                                        <p:cTn id="17" dur="500" fill="hold"/>
                                        <p:tgtEl>
                                          <p:spTgt spid="4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8" presetID="2" grpId="2" fill="hold">
                                  <p:stCondLst>
                                    <p:cond delay="0"/>
                                  </p:stCondLst>
                                  <p:iterate type="el" backwards="0">
                                    <p:tmAbs val="0"/>
                                  </p:iterate>
                                  <p:childTnLst>
                                    <p:set>
                                      <p:cBhvr>
                                        <p:cTn id="21" fill="hold"/>
                                        <p:tgtEl>
                                          <p:spTgt spid="49">
                                            <p:txEl>
                                              <p:pRg st="1" end="1"/>
                                            </p:txEl>
                                          </p:spTgt>
                                        </p:tgtEl>
                                        <p:attrNameLst>
                                          <p:attrName>style.visibility</p:attrName>
                                        </p:attrNameLst>
                                      </p:cBhvr>
                                      <p:to>
                                        <p:strVal val="visible"/>
                                      </p:to>
                                    </p:set>
                                    <p:anim calcmode="lin" valueType="num">
                                      <p:cBhvr>
                                        <p:cTn id="22" dur="500" fill="hold"/>
                                        <p:tgtEl>
                                          <p:spTgt spid="49">
                                            <p:txEl>
                                              <p:pRg st="1" end="1"/>
                                            </p:txEl>
                                          </p:spTgt>
                                        </p:tgtEl>
                                        <p:attrNameLst>
                                          <p:attrName>ppt_x</p:attrName>
                                        </p:attrNameLst>
                                      </p:cBhvr>
                                      <p:tavLst>
                                        <p:tav tm="0">
                                          <p:val>
                                            <p:strVal val="0-#ppt_w/2"/>
                                          </p:val>
                                        </p:tav>
                                        <p:tav tm="100000">
                                          <p:val>
                                            <p:strVal val="#ppt_x"/>
                                          </p:val>
                                        </p:tav>
                                      </p:tavLst>
                                    </p:anim>
                                    <p:anim calcmode="lin" valueType="num">
                                      <p:cBhvr>
                                        <p:cTn id="23" dur="500" fill="hold"/>
                                        <p:tgtEl>
                                          <p:spTgt spid="4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8" presetID="2" grpId="2" fill="hold">
                                  <p:stCondLst>
                                    <p:cond delay="0"/>
                                  </p:stCondLst>
                                  <p:iterate type="el" backwards="0">
                                    <p:tmAbs val="0"/>
                                  </p:iterate>
                                  <p:childTnLst>
                                    <p:set>
                                      <p:cBhvr>
                                        <p:cTn id="27" fill="hold"/>
                                        <p:tgtEl>
                                          <p:spTgt spid="49">
                                            <p:txEl>
                                              <p:pRg st="2" end="2"/>
                                            </p:txEl>
                                          </p:spTgt>
                                        </p:tgtEl>
                                        <p:attrNameLst>
                                          <p:attrName>style.visibility</p:attrName>
                                        </p:attrNameLst>
                                      </p:cBhvr>
                                      <p:to>
                                        <p:strVal val="visible"/>
                                      </p:to>
                                    </p:set>
                                    <p:anim calcmode="lin" valueType="num">
                                      <p:cBhvr>
                                        <p:cTn id="28" dur="500" fill="hold"/>
                                        <p:tgtEl>
                                          <p:spTgt spid="49">
                                            <p:txEl>
                                              <p:pRg st="2" end="2"/>
                                            </p:txEl>
                                          </p:spTgt>
                                        </p:tgtEl>
                                        <p:attrNameLst>
                                          <p:attrName>ppt_x</p:attrName>
                                        </p:attrNameLst>
                                      </p:cBhvr>
                                      <p:tavLst>
                                        <p:tav tm="0">
                                          <p:val>
                                            <p:strVal val="0-#ppt_w/2"/>
                                          </p:val>
                                        </p:tav>
                                        <p:tav tm="100000">
                                          <p:val>
                                            <p:strVal val="#ppt_x"/>
                                          </p:val>
                                        </p:tav>
                                      </p:tavLst>
                                    </p:anim>
                                    <p:anim calcmode="lin" valueType="num">
                                      <p:cBhvr>
                                        <p:cTn id="29" dur="500" fill="hold"/>
                                        <p:tgtEl>
                                          <p:spTgt spid="4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8" presetID="2" grpId="2" fill="hold">
                                  <p:stCondLst>
                                    <p:cond delay="0"/>
                                  </p:stCondLst>
                                  <p:iterate type="el" backwards="0">
                                    <p:tmAbs val="0"/>
                                  </p:iterate>
                                  <p:childTnLst>
                                    <p:set>
                                      <p:cBhvr>
                                        <p:cTn id="33" fill="hold"/>
                                        <p:tgtEl>
                                          <p:spTgt spid="49">
                                            <p:txEl>
                                              <p:pRg st="3" end="3"/>
                                            </p:txEl>
                                          </p:spTgt>
                                        </p:tgtEl>
                                        <p:attrNameLst>
                                          <p:attrName>style.visibility</p:attrName>
                                        </p:attrNameLst>
                                      </p:cBhvr>
                                      <p:to>
                                        <p:strVal val="visible"/>
                                      </p:to>
                                    </p:set>
                                    <p:anim calcmode="lin" valueType="num">
                                      <p:cBhvr>
                                        <p:cTn id="34" dur="500" fill="hold"/>
                                        <p:tgtEl>
                                          <p:spTgt spid="49">
                                            <p:txEl>
                                              <p:pRg st="3" end="3"/>
                                            </p:txEl>
                                          </p:spTgt>
                                        </p:tgtEl>
                                        <p:attrNameLst>
                                          <p:attrName>ppt_x</p:attrName>
                                        </p:attrNameLst>
                                      </p:cBhvr>
                                      <p:tavLst>
                                        <p:tav tm="0">
                                          <p:val>
                                            <p:strVal val="0-#ppt_w/2"/>
                                          </p:val>
                                        </p:tav>
                                        <p:tav tm="100000">
                                          <p:val>
                                            <p:strVal val="#ppt_x"/>
                                          </p:val>
                                        </p:tav>
                                      </p:tavLst>
                                    </p:anim>
                                    <p:anim calcmode="lin" valueType="num">
                                      <p:cBhvr>
                                        <p:cTn id="35" dur="500" fill="hold"/>
                                        <p:tgtEl>
                                          <p:spTgt spid="4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nodeType="clickEffect" presetClass="entr" presetSubtype="8" presetID="2" grpId="2" fill="hold">
                                  <p:stCondLst>
                                    <p:cond delay="0"/>
                                  </p:stCondLst>
                                  <p:iterate type="el" backwards="0">
                                    <p:tmAbs val="0"/>
                                  </p:iterate>
                                  <p:childTnLst>
                                    <p:set>
                                      <p:cBhvr>
                                        <p:cTn id="39" fill="hold"/>
                                        <p:tgtEl>
                                          <p:spTgt spid="49">
                                            <p:txEl>
                                              <p:pRg st="4" end="4"/>
                                            </p:txEl>
                                          </p:spTgt>
                                        </p:tgtEl>
                                        <p:attrNameLst>
                                          <p:attrName>style.visibility</p:attrName>
                                        </p:attrNameLst>
                                      </p:cBhvr>
                                      <p:to>
                                        <p:strVal val="visible"/>
                                      </p:to>
                                    </p:set>
                                    <p:anim calcmode="lin" valueType="num">
                                      <p:cBhvr>
                                        <p:cTn id="40" dur="500" fill="hold"/>
                                        <p:tgtEl>
                                          <p:spTgt spid="49">
                                            <p:txEl>
                                              <p:pRg st="4" end="4"/>
                                            </p:txEl>
                                          </p:spTgt>
                                        </p:tgtEl>
                                        <p:attrNameLst>
                                          <p:attrName>ppt_x</p:attrName>
                                        </p:attrNameLst>
                                      </p:cBhvr>
                                      <p:tavLst>
                                        <p:tav tm="0">
                                          <p:val>
                                            <p:strVal val="0-#ppt_w/2"/>
                                          </p:val>
                                        </p:tav>
                                        <p:tav tm="100000">
                                          <p:val>
                                            <p:strVal val="#ppt_x"/>
                                          </p:val>
                                        </p:tav>
                                      </p:tavLst>
                                    </p:anim>
                                    <p:anim calcmode="lin" valueType="num">
                                      <p:cBhvr>
                                        <p:cTn id="41" dur="500" fill="hold"/>
                                        <p:tgtEl>
                                          <p:spTgt spid="4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8" grpId="1"/>
      <p:bldP build="p" bldLvl="1" animBg="1" rev="0" advAuto="0" spid="49" grpId="2"/>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ph type="title" idx="4294967295"/>
          </p:nvPr>
        </p:nvSpPr>
        <p:spPr>
          <a:xfrm>
            <a:off x="574675" y="304800"/>
            <a:ext cx="8001000" cy="1216025"/>
          </a:xfrm>
          <a:prstGeom prst="rect">
            <a:avLst/>
          </a:prstGeom>
          <a:ln w="12700">
            <a:miter lim="400000"/>
          </a:ln>
        </p:spPr>
        <p:txBody>
          <a:bodyPr lIns="0" tIns="0" rIns="0" bIns="0" anchor="b">
            <a:normAutofit fontScale="100000" lnSpcReduction="0"/>
          </a:bodyPr>
          <a:lstStyle/>
          <a:p>
            <a:pPr lvl="0"/>
          </a:p>
        </p:txBody>
      </p:sp>
      <p:sp>
        <p:nvSpPr>
          <p:cNvPr id="52" name="Shape 52"/>
          <p:cNvSpPr/>
          <p:nvPr>
            <p:ph type="body" idx="4294967295"/>
          </p:nvPr>
        </p:nvSpPr>
        <p:spPr>
          <a:xfrm>
            <a:off x="566737" y="1752600"/>
            <a:ext cx="8001001" cy="4419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407246" indent="-407246">
              <a:lnSpc>
                <a:spcPct val="90000"/>
              </a:lnSpc>
              <a:spcBef>
                <a:spcPts val="600"/>
              </a:spcBef>
              <a:buChar char="@"/>
              <a:defRPr sz="1800"/>
            </a:pPr>
            <a:r>
              <a:rPr sz="2600"/>
              <a:t>Don't write down everything that you read or hear.  Be alert and attentive to the main points.  Concentrate on the "meat" of the subject and forget the trimmings.</a:t>
            </a:r>
            <a:endParaRPr sz="2600"/>
          </a:p>
          <a:p>
            <a:pPr lvl="0" marL="407246" indent="-407246">
              <a:lnSpc>
                <a:spcPct val="90000"/>
              </a:lnSpc>
              <a:spcBef>
                <a:spcPts val="600"/>
              </a:spcBef>
              <a:buChar char="@"/>
              <a:defRPr sz="1800"/>
            </a:pPr>
            <a:r>
              <a:rPr sz="2600"/>
              <a:t>Make notes brief.  Never use a sentence where you can use a phrase.  Never use a phrase where you can use a word.</a:t>
            </a:r>
            <a:endParaRPr sz="2600"/>
          </a:p>
          <a:p>
            <a:pPr lvl="0" marL="407246" indent="-407246">
              <a:lnSpc>
                <a:spcPct val="90000"/>
              </a:lnSpc>
              <a:spcBef>
                <a:spcPts val="600"/>
              </a:spcBef>
              <a:buChar char="@"/>
              <a:defRPr sz="1800"/>
            </a:pPr>
            <a:r>
              <a:rPr sz="2600"/>
              <a:t>Use abbreviations and symbols, but be consistent.  Have a uniform system of punctuation and abbreviation that will make sense to </a:t>
            </a:r>
            <a:r>
              <a:rPr b="1" sz="2600"/>
              <a:t>you</a:t>
            </a:r>
            <a:r>
              <a:rPr sz="2600"/>
              <a:t>.</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8" presetID="2" grpId="1" fill="hold">
                                  <p:stCondLst>
                                    <p:cond delay="0"/>
                                  </p:stCondLst>
                                  <p:iterate type="el" backwards="0">
                                    <p:tmAbs val="0"/>
                                  </p:iterate>
                                  <p:childTnLst>
                                    <p:set>
                                      <p:cBhvr>
                                        <p:cTn id="6" fill="hold"/>
                                        <p:tgtEl>
                                          <p:spTgt spid="52">
                                            <p:bg/>
                                          </p:spTgt>
                                        </p:tgtEl>
                                        <p:attrNameLst>
                                          <p:attrName>style.visibility</p:attrName>
                                        </p:attrNameLst>
                                      </p:cBhvr>
                                      <p:to>
                                        <p:strVal val="visible"/>
                                      </p:to>
                                    </p:set>
                                    <p:anim calcmode="lin" valueType="num">
                                      <p:cBhvr>
                                        <p:cTn id="7" dur="500" fill="hold"/>
                                        <p:tgtEl>
                                          <p:spTgt spid="52">
                                            <p:bg/>
                                          </p:spTgt>
                                        </p:tgtEl>
                                        <p:attrNameLst>
                                          <p:attrName>ppt_x</p:attrName>
                                        </p:attrNameLst>
                                      </p:cBhvr>
                                      <p:tavLst>
                                        <p:tav tm="0">
                                          <p:val>
                                            <p:strVal val="0-#ppt_w/2"/>
                                          </p:val>
                                        </p:tav>
                                        <p:tav tm="100000">
                                          <p:val>
                                            <p:strVal val="#ppt_x"/>
                                          </p:val>
                                        </p:tav>
                                      </p:tavLst>
                                    </p:anim>
                                    <p:anim calcmode="lin" valueType="num">
                                      <p:cBhvr>
                                        <p:cTn id="8" dur="500" fill="hold"/>
                                        <p:tgtEl>
                                          <p:spTgt spid="52">
                                            <p:bg/>
                                          </p:spTgt>
                                        </p:tgtEl>
                                        <p:attrNameLst>
                                          <p:attrName>ppt_y</p:attrName>
                                        </p:attrNameLst>
                                      </p:cBhvr>
                                      <p:tavLst>
                                        <p:tav tm="0">
                                          <p:val>
                                            <p:strVal val="#ppt_y"/>
                                          </p:val>
                                        </p:tav>
                                        <p:tav tm="100000">
                                          <p:val>
                                            <p:strVal val="#ppt_y"/>
                                          </p:val>
                                        </p:tav>
                                      </p:tavLst>
                                    </p:anim>
                                  </p:childTnLst>
                                </p:cTn>
                              </p:par>
                              <p:par>
                                <p:cTn id="9" presetClass="entr" presetSubtype="8" presetID="2" grpId="1" fill="hold">
                                  <p:stCondLst>
                                    <p:cond delay="0"/>
                                  </p:stCondLst>
                                  <p:iterate type="el" backwards="0">
                                    <p:tmAbs val="0"/>
                                  </p:iterate>
                                  <p:childTnLst>
                                    <p:set>
                                      <p:cBhvr>
                                        <p:cTn id="10" fill="hold"/>
                                        <p:tgtEl>
                                          <p:spTgt spid="52">
                                            <p:txEl>
                                              <p:pRg st="0" end="0"/>
                                            </p:txEl>
                                          </p:spTgt>
                                        </p:tgtEl>
                                        <p:attrNameLst>
                                          <p:attrName>style.visibility</p:attrName>
                                        </p:attrNameLst>
                                      </p:cBhvr>
                                      <p:to>
                                        <p:strVal val="visible"/>
                                      </p:to>
                                    </p:set>
                                    <p:anim calcmode="lin" valueType="num">
                                      <p:cBhvr>
                                        <p:cTn id="11" dur="500" fill="hold"/>
                                        <p:tgtEl>
                                          <p:spTgt spid="52">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5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8" presetID="2" grpId="1" fill="hold">
                                  <p:stCondLst>
                                    <p:cond delay="0"/>
                                  </p:stCondLst>
                                  <p:iterate type="el" backwards="0">
                                    <p:tmAbs val="0"/>
                                  </p:iterate>
                                  <p:childTnLst>
                                    <p:set>
                                      <p:cBhvr>
                                        <p:cTn id="16" fill="hold"/>
                                        <p:tgtEl>
                                          <p:spTgt spid="52">
                                            <p:txEl>
                                              <p:pRg st="1" end="1"/>
                                            </p:txEl>
                                          </p:spTgt>
                                        </p:tgtEl>
                                        <p:attrNameLst>
                                          <p:attrName>style.visibility</p:attrName>
                                        </p:attrNameLst>
                                      </p:cBhvr>
                                      <p:to>
                                        <p:strVal val="visible"/>
                                      </p:to>
                                    </p:set>
                                    <p:anim calcmode="lin" valueType="num">
                                      <p:cBhvr>
                                        <p:cTn id="17" dur="500" fill="hold"/>
                                        <p:tgtEl>
                                          <p:spTgt spid="52">
                                            <p:txEl>
                                              <p:pRg st="1" end="1"/>
                                            </p:txEl>
                                          </p:spTgt>
                                        </p:tgtEl>
                                        <p:attrNameLst>
                                          <p:attrName>ppt_x</p:attrName>
                                        </p:attrNameLst>
                                      </p:cBhvr>
                                      <p:tavLst>
                                        <p:tav tm="0">
                                          <p:val>
                                            <p:strVal val="0-#ppt_w/2"/>
                                          </p:val>
                                        </p:tav>
                                        <p:tav tm="100000">
                                          <p:val>
                                            <p:strVal val="#ppt_x"/>
                                          </p:val>
                                        </p:tav>
                                      </p:tavLst>
                                    </p:anim>
                                    <p:anim calcmode="lin" valueType="num">
                                      <p:cBhvr>
                                        <p:cTn id="18" dur="500" fill="hold"/>
                                        <p:tgtEl>
                                          <p:spTgt spid="5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8" presetID="2" grpId="1" fill="hold">
                                  <p:stCondLst>
                                    <p:cond delay="0"/>
                                  </p:stCondLst>
                                  <p:iterate type="el" backwards="0">
                                    <p:tmAbs val="0"/>
                                  </p:iterate>
                                  <p:childTnLst>
                                    <p:set>
                                      <p:cBhvr>
                                        <p:cTn id="22" fill="hold"/>
                                        <p:tgtEl>
                                          <p:spTgt spid="52">
                                            <p:txEl>
                                              <p:pRg st="2" end="2"/>
                                            </p:txEl>
                                          </p:spTgt>
                                        </p:tgtEl>
                                        <p:attrNameLst>
                                          <p:attrName>style.visibility</p:attrName>
                                        </p:attrNameLst>
                                      </p:cBhvr>
                                      <p:to>
                                        <p:strVal val="visible"/>
                                      </p:to>
                                    </p:set>
                                    <p:anim calcmode="lin" valueType="num">
                                      <p:cBhvr>
                                        <p:cTn id="23" dur="500" fill="hold"/>
                                        <p:tgtEl>
                                          <p:spTgt spid="52">
                                            <p:txEl>
                                              <p:pRg st="2" end="2"/>
                                            </p:txEl>
                                          </p:spTgt>
                                        </p:tgtEl>
                                        <p:attrNameLst>
                                          <p:attrName>ppt_x</p:attrName>
                                        </p:attrNameLst>
                                      </p:cBhvr>
                                      <p:tavLst>
                                        <p:tav tm="0">
                                          <p:val>
                                            <p:strVal val="0-#ppt_w/2"/>
                                          </p:val>
                                        </p:tav>
                                        <p:tav tm="100000">
                                          <p:val>
                                            <p:strVal val="#ppt_x"/>
                                          </p:val>
                                        </p:tav>
                                      </p:tavLst>
                                    </p:anim>
                                    <p:anim calcmode="lin" valueType="num">
                                      <p:cBhvr>
                                        <p:cTn id="24" dur="500" fill="hold"/>
                                        <p:tgtEl>
                                          <p:spTgt spid="5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52" grpId="1"/>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title" idx="4294967295"/>
          </p:nvPr>
        </p:nvSpPr>
        <p:spPr>
          <a:xfrm>
            <a:off x="574675" y="304800"/>
            <a:ext cx="8001000" cy="1216025"/>
          </a:xfrm>
          <a:prstGeom prst="rect">
            <a:avLst/>
          </a:prstGeom>
          <a:ln w="12700">
            <a:miter lim="400000"/>
          </a:ln>
        </p:spPr>
        <p:txBody>
          <a:bodyPr lIns="0" tIns="0" rIns="0" bIns="0" anchor="b">
            <a:normAutofit fontScale="100000" lnSpcReduction="0"/>
          </a:bodyPr>
          <a:lstStyle/>
          <a:p>
            <a:pPr lvl="0"/>
          </a:p>
        </p:txBody>
      </p:sp>
      <p:sp>
        <p:nvSpPr>
          <p:cNvPr id="55" name="Shape 55"/>
          <p:cNvSpPr/>
          <p:nvPr>
            <p:ph type="body" idx="4294967295"/>
          </p:nvPr>
        </p:nvSpPr>
        <p:spPr>
          <a:xfrm>
            <a:off x="566737" y="1752599"/>
            <a:ext cx="8001001" cy="4572002"/>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407246" indent="-407246">
              <a:lnSpc>
                <a:spcPct val="80000"/>
              </a:lnSpc>
              <a:spcBef>
                <a:spcPts val="600"/>
              </a:spcBef>
              <a:buChar char="@"/>
              <a:defRPr sz="1800"/>
            </a:pPr>
            <a:r>
              <a:rPr sz="2600"/>
              <a:t>You should usually use your own words, but try not to change the meaning.  If you quote </a:t>
            </a:r>
            <a:r>
              <a:rPr b="1" sz="2600"/>
              <a:t>directly </a:t>
            </a:r>
            <a:r>
              <a:rPr sz="2600"/>
              <a:t>from an author, quote </a:t>
            </a:r>
            <a:r>
              <a:rPr b="1" sz="2600"/>
              <a:t>correctly.</a:t>
            </a:r>
            <a:endParaRPr b="1" sz="2600"/>
          </a:p>
          <a:p>
            <a:pPr lvl="0" marL="407246" indent="-407246">
              <a:lnSpc>
                <a:spcPct val="80000"/>
              </a:lnSpc>
              <a:spcBef>
                <a:spcPts val="600"/>
              </a:spcBef>
              <a:buChar char="@"/>
              <a:defRPr sz="1800"/>
            </a:pPr>
            <a:r>
              <a:rPr sz="2600"/>
              <a:t>The following should be noted exactly:  formulas, definitions, and specific facts.</a:t>
            </a:r>
            <a:endParaRPr sz="2600"/>
          </a:p>
          <a:p>
            <a:pPr lvl="0" marL="407246" indent="-407246">
              <a:lnSpc>
                <a:spcPct val="80000"/>
              </a:lnSpc>
              <a:spcBef>
                <a:spcPts val="600"/>
              </a:spcBef>
              <a:buChar char="@"/>
              <a:defRPr sz="1800"/>
            </a:pPr>
            <a:r>
              <a:rPr sz="2600"/>
              <a:t>Use outline form and/or a numbering system.  Indention helps you distinguish major from minor points.</a:t>
            </a:r>
            <a:endParaRPr sz="2600"/>
          </a:p>
          <a:p>
            <a:pPr lvl="0" marL="407246" indent="-407246">
              <a:lnSpc>
                <a:spcPct val="80000"/>
              </a:lnSpc>
              <a:spcBef>
                <a:spcPts val="600"/>
              </a:spcBef>
              <a:buChar char="@"/>
              <a:defRPr sz="1800"/>
            </a:pPr>
            <a:r>
              <a:rPr sz="2600"/>
              <a:t>Leave lots of white space for later additions.  If you miss a statement, write key words, skip a few spaces, and get the information later.</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8" presetID="2" grpId="1" fill="hold">
                                  <p:stCondLst>
                                    <p:cond delay="0"/>
                                  </p:stCondLst>
                                  <p:iterate type="el" backwards="0">
                                    <p:tmAbs val="0"/>
                                  </p:iterate>
                                  <p:childTnLst>
                                    <p:set>
                                      <p:cBhvr>
                                        <p:cTn id="6" fill="hold"/>
                                        <p:tgtEl>
                                          <p:spTgt spid="55">
                                            <p:bg/>
                                          </p:spTgt>
                                        </p:tgtEl>
                                        <p:attrNameLst>
                                          <p:attrName>style.visibility</p:attrName>
                                        </p:attrNameLst>
                                      </p:cBhvr>
                                      <p:to>
                                        <p:strVal val="visible"/>
                                      </p:to>
                                    </p:set>
                                    <p:anim calcmode="lin" valueType="num">
                                      <p:cBhvr>
                                        <p:cTn id="7" dur="500" fill="hold"/>
                                        <p:tgtEl>
                                          <p:spTgt spid="55">
                                            <p:bg/>
                                          </p:spTgt>
                                        </p:tgtEl>
                                        <p:attrNameLst>
                                          <p:attrName>ppt_x</p:attrName>
                                        </p:attrNameLst>
                                      </p:cBhvr>
                                      <p:tavLst>
                                        <p:tav tm="0">
                                          <p:val>
                                            <p:strVal val="0-#ppt_w/2"/>
                                          </p:val>
                                        </p:tav>
                                        <p:tav tm="100000">
                                          <p:val>
                                            <p:strVal val="#ppt_x"/>
                                          </p:val>
                                        </p:tav>
                                      </p:tavLst>
                                    </p:anim>
                                    <p:anim calcmode="lin" valueType="num">
                                      <p:cBhvr>
                                        <p:cTn id="8" dur="500" fill="hold"/>
                                        <p:tgtEl>
                                          <p:spTgt spid="55">
                                            <p:bg/>
                                          </p:spTgt>
                                        </p:tgtEl>
                                        <p:attrNameLst>
                                          <p:attrName>ppt_y</p:attrName>
                                        </p:attrNameLst>
                                      </p:cBhvr>
                                      <p:tavLst>
                                        <p:tav tm="0">
                                          <p:val>
                                            <p:strVal val="#ppt_y"/>
                                          </p:val>
                                        </p:tav>
                                        <p:tav tm="100000">
                                          <p:val>
                                            <p:strVal val="#ppt_y"/>
                                          </p:val>
                                        </p:tav>
                                      </p:tavLst>
                                    </p:anim>
                                  </p:childTnLst>
                                </p:cTn>
                              </p:par>
                              <p:par>
                                <p:cTn id="9" presetClass="entr" presetSubtype="8" presetID="2" grpId="1" fill="hold">
                                  <p:stCondLst>
                                    <p:cond delay="0"/>
                                  </p:stCondLst>
                                  <p:iterate type="el" backwards="0">
                                    <p:tmAbs val="0"/>
                                  </p:iterate>
                                  <p:childTnLst>
                                    <p:set>
                                      <p:cBhvr>
                                        <p:cTn id="10" fill="hold"/>
                                        <p:tgtEl>
                                          <p:spTgt spid="55">
                                            <p:txEl>
                                              <p:pRg st="0" end="0"/>
                                            </p:txEl>
                                          </p:spTgt>
                                        </p:tgtEl>
                                        <p:attrNameLst>
                                          <p:attrName>style.visibility</p:attrName>
                                        </p:attrNameLst>
                                      </p:cBhvr>
                                      <p:to>
                                        <p:strVal val="visible"/>
                                      </p:to>
                                    </p:set>
                                    <p:anim calcmode="lin" valueType="num">
                                      <p:cBhvr>
                                        <p:cTn id="11" dur="500" fill="hold"/>
                                        <p:tgtEl>
                                          <p:spTgt spid="55">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8" presetID="2" grpId="1" fill="hold">
                                  <p:stCondLst>
                                    <p:cond delay="0"/>
                                  </p:stCondLst>
                                  <p:iterate type="el" backwards="0">
                                    <p:tmAbs val="0"/>
                                  </p:iterate>
                                  <p:childTnLst>
                                    <p:set>
                                      <p:cBhvr>
                                        <p:cTn id="16" fill="hold"/>
                                        <p:tgtEl>
                                          <p:spTgt spid="55">
                                            <p:txEl>
                                              <p:pRg st="1" end="1"/>
                                            </p:txEl>
                                          </p:spTgt>
                                        </p:tgtEl>
                                        <p:attrNameLst>
                                          <p:attrName>style.visibility</p:attrName>
                                        </p:attrNameLst>
                                      </p:cBhvr>
                                      <p:to>
                                        <p:strVal val="visible"/>
                                      </p:to>
                                    </p:set>
                                    <p:anim calcmode="lin" valueType="num">
                                      <p:cBhvr>
                                        <p:cTn id="17" dur="500" fill="hold"/>
                                        <p:tgtEl>
                                          <p:spTgt spid="55">
                                            <p:txEl>
                                              <p:pRg st="1" end="1"/>
                                            </p:txEl>
                                          </p:spTgt>
                                        </p:tgtEl>
                                        <p:attrNameLst>
                                          <p:attrName>ppt_x</p:attrName>
                                        </p:attrNameLst>
                                      </p:cBhvr>
                                      <p:tavLst>
                                        <p:tav tm="0">
                                          <p:val>
                                            <p:strVal val="0-#ppt_w/2"/>
                                          </p:val>
                                        </p:tav>
                                        <p:tav tm="100000">
                                          <p:val>
                                            <p:strVal val="#ppt_x"/>
                                          </p:val>
                                        </p:tav>
                                      </p:tavLst>
                                    </p:anim>
                                    <p:anim calcmode="lin" valueType="num">
                                      <p:cBhvr>
                                        <p:cTn id="18" dur="500" fill="hold"/>
                                        <p:tgtEl>
                                          <p:spTgt spid="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8" presetID="2" grpId="1" fill="hold">
                                  <p:stCondLst>
                                    <p:cond delay="0"/>
                                  </p:stCondLst>
                                  <p:iterate type="el" backwards="0">
                                    <p:tmAbs val="0"/>
                                  </p:iterate>
                                  <p:childTnLst>
                                    <p:set>
                                      <p:cBhvr>
                                        <p:cTn id="22" fill="hold"/>
                                        <p:tgtEl>
                                          <p:spTgt spid="55">
                                            <p:txEl>
                                              <p:pRg st="2" end="2"/>
                                            </p:txEl>
                                          </p:spTgt>
                                        </p:tgtEl>
                                        <p:attrNameLst>
                                          <p:attrName>style.visibility</p:attrName>
                                        </p:attrNameLst>
                                      </p:cBhvr>
                                      <p:to>
                                        <p:strVal val="visible"/>
                                      </p:to>
                                    </p:set>
                                    <p:anim calcmode="lin" valueType="num">
                                      <p:cBhvr>
                                        <p:cTn id="23" dur="500" fill="hold"/>
                                        <p:tgtEl>
                                          <p:spTgt spid="55">
                                            <p:txEl>
                                              <p:pRg st="2" end="2"/>
                                            </p:txEl>
                                          </p:spTgt>
                                        </p:tgtEl>
                                        <p:attrNameLst>
                                          <p:attrName>ppt_x</p:attrName>
                                        </p:attrNameLst>
                                      </p:cBhvr>
                                      <p:tavLst>
                                        <p:tav tm="0">
                                          <p:val>
                                            <p:strVal val="0-#ppt_w/2"/>
                                          </p:val>
                                        </p:tav>
                                        <p:tav tm="100000">
                                          <p:val>
                                            <p:strVal val="#ppt_x"/>
                                          </p:val>
                                        </p:tav>
                                      </p:tavLst>
                                    </p:anim>
                                    <p:anim calcmode="lin" valueType="num">
                                      <p:cBhvr>
                                        <p:cTn id="24" dur="500" fill="hold"/>
                                        <p:tgtEl>
                                          <p:spTgt spid="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8" presetID="2" grpId="1" fill="hold">
                                  <p:stCondLst>
                                    <p:cond delay="0"/>
                                  </p:stCondLst>
                                  <p:iterate type="el" backwards="0">
                                    <p:tmAbs val="0"/>
                                  </p:iterate>
                                  <p:childTnLst>
                                    <p:set>
                                      <p:cBhvr>
                                        <p:cTn id="28" fill="hold"/>
                                        <p:tgtEl>
                                          <p:spTgt spid="55">
                                            <p:txEl>
                                              <p:pRg st="3" end="3"/>
                                            </p:txEl>
                                          </p:spTgt>
                                        </p:tgtEl>
                                        <p:attrNameLst>
                                          <p:attrName>style.visibility</p:attrName>
                                        </p:attrNameLst>
                                      </p:cBhvr>
                                      <p:to>
                                        <p:strVal val="visible"/>
                                      </p:to>
                                    </p:set>
                                    <p:anim calcmode="lin" valueType="num">
                                      <p:cBhvr>
                                        <p:cTn id="29" dur="500" fill="hold"/>
                                        <p:tgtEl>
                                          <p:spTgt spid="55">
                                            <p:txEl>
                                              <p:pRg st="3" end="3"/>
                                            </p:txEl>
                                          </p:spTgt>
                                        </p:tgtEl>
                                        <p:attrNameLst>
                                          <p:attrName>ppt_x</p:attrName>
                                        </p:attrNameLst>
                                      </p:cBhvr>
                                      <p:tavLst>
                                        <p:tav tm="0">
                                          <p:val>
                                            <p:strVal val="0-#ppt_w/2"/>
                                          </p:val>
                                        </p:tav>
                                        <p:tav tm="100000">
                                          <p:val>
                                            <p:strVal val="#ppt_x"/>
                                          </p:val>
                                        </p:tav>
                                      </p:tavLst>
                                    </p:anim>
                                    <p:anim calcmode="lin" valueType="num">
                                      <p:cBhvr>
                                        <p:cTn id="30" dur="500" fill="hold"/>
                                        <p:tgtEl>
                                          <p:spTgt spid="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55" grpId="1"/>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title" idx="4294967295"/>
          </p:nvPr>
        </p:nvSpPr>
        <p:spPr>
          <a:xfrm>
            <a:off x="574675" y="304800"/>
            <a:ext cx="8001000" cy="1216025"/>
          </a:xfrm>
          <a:prstGeom prst="rect">
            <a:avLst/>
          </a:prstGeom>
          <a:ln w="12700">
            <a:miter lim="400000"/>
          </a:ln>
        </p:spPr>
        <p:txBody>
          <a:bodyPr lIns="0" tIns="0" rIns="0" bIns="0" anchor="b">
            <a:normAutofit fontScale="100000" lnSpcReduction="0"/>
          </a:bodyPr>
          <a:lstStyle/>
          <a:p>
            <a:pPr lvl="0"/>
          </a:p>
        </p:txBody>
      </p:sp>
      <p:sp>
        <p:nvSpPr>
          <p:cNvPr id="58" name="Shape 58"/>
          <p:cNvSpPr/>
          <p:nvPr>
            <p:ph type="body" idx="4294967295"/>
          </p:nvPr>
        </p:nvSpPr>
        <p:spPr>
          <a:xfrm>
            <a:off x="566737" y="1752600"/>
            <a:ext cx="8001001" cy="44958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407246" indent="-407246">
              <a:spcBef>
                <a:spcPts val="600"/>
              </a:spcBef>
              <a:buChar char="@"/>
              <a:defRPr sz="1800"/>
            </a:pPr>
            <a:r>
              <a:rPr sz="2600"/>
              <a:t>Don't try to use every space on the page.  Leave room for coordinating your notes with the text after the lecture.</a:t>
            </a:r>
            <a:endParaRPr sz="2600"/>
          </a:p>
          <a:p>
            <a:pPr lvl="0" marL="407246" indent="-407246">
              <a:spcBef>
                <a:spcPts val="600"/>
              </a:spcBef>
              <a:buChar char="@"/>
              <a:defRPr sz="1800"/>
            </a:pPr>
            <a:r>
              <a:rPr sz="2600"/>
              <a:t>List key terms in the margin or make a summary of the contents of the page.</a:t>
            </a:r>
            <a:endParaRPr sz="2600"/>
          </a:p>
          <a:p>
            <a:pPr lvl="0" marL="407246" indent="-407246">
              <a:spcBef>
                <a:spcPts val="600"/>
              </a:spcBef>
              <a:buChar char="@"/>
              <a:defRPr sz="1800"/>
            </a:pPr>
            <a:r>
              <a:rPr sz="2600"/>
              <a:t>Omit descriptions and full explanations.  Keep your notes short and to the point.  Condense your material so you can grasp it rapidly.</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8" presetID="2" grpId="1" fill="hold">
                                  <p:stCondLst>
                                    <p:cond delay="0"/>
                                  </p:stCondLst>
                                  <p:iterate type="el" backwards="0">
                                    <p:tmAbs val="0"/>
                                  </p:iterate>
                                  <p:childTnLst>
                                    <p:set>
                                      <p:cBhvr>
                                        <p:cTn id="6" fill="hold"/>
                                        <p:tgtEl>
                                          <p:spTgt spid="58">
                                            <p:bg/>
                                          </p:spTgt>
                                        </p:tgtEl>
                                        <p:attrNameLst>
                                          <p:attrName>style.visibility</p:attrName>
                                        </p:attrNameLst>
                                      </p:cBhvr>
                                      <p:to>
                                        <p:strVal val="visible"/>
                                      </p:to>
                                    </p:set>
                                    <p:anim calcmode="lin" valueType="num">
                                      <p:cBhvr>
                                        <p:cTn id="7" dur="500" fill="hold"/>
                                        <p:tgtEl>
                                          <p:spTgt spid="58">
                                            <p:bg/>
                                          </p:spTgt>
                                        </p:tgtEl>
                                        <p:attrNameLst>
                                          <p:attrName>ppt_x</p:attrName>
                                        </p:attrNameLst>
                                      </p:cBhvr>
                                      <p:tavLst>
                                        <p:tav tm="0">
                                          <p:val>
                                            <p:strVal val="0-#ppt_w/2"/>
                                          </p:val>
                                        </p:tav>
                                        <p:tav tm="100000">
                                          <p:val>
                                            <p:strVal val="#ppt_x"/>
                                          </p:val>
                                        </p:tav>
                                      </p:tavLst>
                                    </p:anim>
                                    <p:anim calcmode="lin" valueType="num">
                                      <p:cBhvr>
                                        <p:cTn id="8" dur="500" fill="hold"/>
                                        <p:tgtEl>
                                          <p:spTgt spid="58">
                                            <p:bg/>
                                          </p:spTgt>
                                        </p:tgtEl>
                                        <p:attrNameLst>
                                          <p:attrName>ppt_y</p:attrName>
                                        </p:attrNameLst>
                                      </p:cBhvr>
                                      <p:tavLst>
                                        <p:tav tm="0">
                                          <p:val>
                                            <p:strVal val="#ppt_y"/>
                                          </p:val>
                                        </p:tav>
                                        <p:tav tm="100000">
                                          <p:val>
                                            <p:strVal val="#ppt_y"/>
                                          </p:val>
                                        </p:tav>
                                      </p:tavLst>
                                    </p:anim>
                                  </p:childTnLst>
                                </p:cTn>
                              </p:par>
                              <p:par>
                                <p:cTn id="9" presetClass="entr" presetSubtype="8" presetID="2" grpId="1" fill="hold">
                                  <p:stCondLst>
                                    <p:cond delay="0"/>
                                  </p:stCondLst>
                                  <p:iterate type="el" backwards="0">
                                    <p:tmAbs val="0"/>
                                  </p:iterate>
                                  <p:childTnLst>
                                    <p:set>
                                      <p:cBhvr>
                                        <p:cTn id="10" fill="hold"/>
                                        <p:tgtEl>
                                          <p:spTgt spid="58">
                                            <p:txEl>
                                              <p:pRg st="0" end="0"/>
                                            </p:txEl>
                                          </p:spTgt>
                                        </p:tgtEl>
                                        <p:attrNameLst>
                                          <p:attrName>style.visibility</p:attrName>
                                        </p:attrNameLst>
                                      </p:cBhvr>
                                      <p:to>
                                        <p:strVal val="visible"/>
                                      </p:to>
                                    </p:set>
                                    <p:anim calcmode="lin" valueType="num">
                                      <p:cBhvr>
                                        <p:cTn id="11" dur="500" fill="hold"/>
                                        <p:tgtEl>
                                          <p:spTgt spid="58">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5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8" presetID="2" grpId="1" fill="hold">
                                  <p:stCondLst>
                                    <p:cond delay="0"/>
                                  </p:stCondLst>
                                  <p:iterate type="el" backwards="0">
                                    <p:tmAbs val="0"/>
                                  </p:iterate>
                                  <p:childTnLst>
                                    <p:set>
                                      <p:cBhvr>
                                        <p:cTn id="16" fill="hold"/>
                                        <p:tgtEl>
                                          <p:spTgt spid="58">
                                            <p:txEl>
                                              <p:pRg st="1" end="1"/>
                                            </p:txEl>
                                          </p:spTgt>
                                        </p:tgtEl>
                                        <p:attrNameLst>
                                          <p:attrName>style.visibility</p:attrName>
                                        </p:attrNameLst>
                                      </p:cBhvr>
                                      <p:to>
                                        <p:strVal val="visible"/>
                                      </p:to>
                                    </p:set>
                                    <p:anim calcmode="lin" valueType="num">
                                      <p:cBhvr>
                                        <p:cTn id="17" dur="500" fill="hold"/>
                                        <p:tgtEl>
                                          <p:spTgt spid="58">
                                            <p:txEl>
                                              <p:pRg st="1" end="1"/>
                                            </p:txEl>
                                          </p:spTgt>
                                        </p:tgtEl>
                                        <p:attrNameLst>
                                          <p:attrName>ppt_x</p:attrName>
                                        </p:attrNameLst>
                                      </p:cBhvr>
                                      <p:tavLst>
                                        <p:tav tm="0">
                                          <p:val>
                                            <p:strVal val="0-#ppt_w/2"/>
                                          </p:val>
                                        </p:tav>
                                        <p:tav tm="100000">
                                          <p:val>
                                            <p:strVal val="#ppt_x"/>
                                          </p:val>
                                        </p:tav>
                                      </p:tavLst>
                                    </p:anim>
                                    <p:anim calcmode="lin" valueType="num">
                                      <p:cBhvr>
                                        <p:cTn id="18" dur="500" fill="hold"/>
                                        <p:tgtEl>
                                          <p:spTgt spid="5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8" presetID="2" grpId="1" fill="hold">
                                  <p:stCondLst>
                                    <p:cond delay="0"/>
                                  </p:stCondLst>
                                  <p:iterate type="el" backwards="0">
                                    <p:tmAbs val="0"/>
                                  </p:iterate>
                                  <p:childTnLst>
                                    <p:set>
                                      <p:cBhvr>
                                        <p:cTn id="22" fill="hold"/>
                                        <p:tgtEl>
                                          <p:spTgt spid="58">
                                            <p:txEl>
                                              <p:pRg st="2" end="2"/>
                                            </p:txEl>
                                          </p:spTgt>
                                        </p:tgtEl>
                                        <p:attrNameLst>
                                          <p:attrName>style.visibility</p:attrName>
                                        </p:attrNameLst>
                                      </p:cBhvr>
                                      <p:to>
                                        <p:strVal val="visible"/>
                                      </p:to>
                                    </p:set>
                                    <p:anim calcmode="lin" valueType="num">
                                      <p:cBhvr>
                                        <p:cTn id="23" dur="500" fill="hold"/>
                                        <p:tgtEl>
                                          <p:spTgt spid="58">
                                            <p:txEl>
                                              <p:pRg st="2" end="2"/>
                                            </p:txEl>
                                          </p:spTgt>
                                        </p:tgtEl>
                                        <p:attrNameLst>
                                          <p:attrName>ppt_x</p:attrName>
                                        </p:attrNameLst>
                                      </p:cBhvr>
                                      <p:tavLst>
                                        <p:tav tm="0">
                                          <p:val>
                                            <p:strVal val="0-#ppt_w/2"/>
                                          </p:val>
                                        </p:tav>
                                        <p:tav tm="100000">
                                          <p:val>
                                            <p:strVal val="#ppt_x"/>
                                          </p:val>
                                        </p:tav>
                                      </p:tavLst>
                                    </p:anim>
                                    <p:anim calcmode="lin" valueType="num">
                                      <p:cBhvr>
                                        <p:cTn id="24" dur="500" fill="hold"/>
                                        <p:tgtEl>
                                          <p:spTgt spid="5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58" grpId="1"/>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idx="4294967295"/>
          </p:nvPr>
        </p:nvSpPr>
        <p:spPr>
          <a:xfrm>
            <a:off x="574675" y="304800"/>
            <a:ext cx="8001000" cy="1216025"/>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3800"/>
              <a:t>Step Three: After the Lecture</a:t>
            </a:r>
          </a:p>
        </p:txBody>
      </p:sp>
      <p:sp>
        <p:nvSpPr>
          <p:cNvPr id="61" name="Shape 61"/>
          <p:cNvSpPr/>
          <p:nvPr>
            <p:ph type="body" idx="4294967295"/>
          </p:nvPr>
        </p:nvSpPr>
        <p:spPr>
          <a:xfrm>
            <a:off x="566737" y="1752600"/>
            <a:ext cx="8001001" cy="42672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328929" indent="-328929">
              <a:lnSpc>
                <a:spcPct val="90000"/>
              </a:lnSpc>
              <a:spcBef>
                <a:spcPts val="500"/>
              </a:spcBef>
              <a:buChar char="@"/>
              <a:defRPr sz="1800"/>
            </a:pPr>
            <a:r>
              <a:rPr sz="2100"/>
              <a:t>Since the most forgetting occurs immediately after learning, try to consolidate your notes as soon after class as possible.</a:t>
            </a:r>
            <a:endParaRPr sz="2100"/>
          </a:p>
          <a:p>
            <a:pPr lvl="0" marL="328929" indent="-328929">
              <a:lnSpc>
                <a:spcPct val="90000"/>
              </a:lnSpc>
              <a:spcBef>
                <a:spcPts val="500"/>
              </a:spcBef>
              <a:buChar char="@"/>
              <a:defRPr sz="1800"/>
            </a:pPr>
            <a:r>
              <a:rPr b="1" i="1" sz="2100"/>
              <a:t>Reduce</a:t>
            </a:r>
            <a:r>
              <a:rPr sz="2100"/>
              <a:t> the notes to key words and phrases as soon after the lecture as possible.</a:t>
            </a:r>
            <a:endParaRPr sz="2100"/>
          </a:p>
          <a:p>
            <a:pPr lvl="0" marL="328929" indent="-328929">
              <a:lnSpc>
                <a:spcPct val="90000"/>
              </a:lnSpc>
              <a:spcBef>
                <a:spcPts val="500"/>
              </a:spcBef>
              <a:buChar char="@"/>
              <a:defRPr sz="1800"/>
            </a:pPr>
            <a:r>
              <a:rPr sz="2100"/>
              <a:t>During your study session, reread your notes and rethink the entire lecture. Then reduce each fact and idea in your notes to the key words and phrases used.</a:t>
            </a:r>
            <a:endParaRPr sz="2100"/>
          </a:p>
          <a:p>
            <a:pPr lvl="0" marL="328929" indent="-328929">
              <a:lnSpc>
                <a:spcPct val="90000"/>
              </a:lnSpc>
              <a:spcBef>
                <a:spcPts val="500"/>
              </a:spcBef>
              <a:buChar char="@"/>
              <a:defRPr sz="1800"/>
            </a:pPr>
            <a:r>
              <a:rPr sz="2100"/>
              <a:t>Formulate a question that your notes answer.</a:t>
            </a:r>
            <a:endParaRPr sz="2100"/>
          </a:p>
          <a:p>
            <a:pPr lvl="0" marL="328929" indent="-328929">
              <a:lnSpc>
                <a:spcPct val="90000"/>
              </a:lnSpc>
              <a:spcBef>
                <a:spcPts val="500"/>
              </a:spcBef>
              <a:buChar char="@"/>
              <a:defRPr sz="1800"/>
            </a:pPr>
            <a:r>
              <a:rPr sz="2100"/>
              <a:t>In the margin to the left, write the key words or the question opposite the facts in your notes. These notations in the margin will act as triggers to your memory when you study.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60"/>
                                        </p:tgtEl>
                                        <p:attrNameLst>
                                          <p:attrName>style.visibility</p:attrName>
                                        </p:attrNameLst>
                                      </p:cBhvr>
                                      <p:to>
                                        <p:strVal val="visible"/>
                                      </p:to>
                                    </p:set>
                                    <p:animEffect filter="fade" transition="in">
                                      <p:cBhvr>
                                        <p:cTn id="7" dur="500"/>
                                        <p:tgtEl>
                                          <p:spTgt spid="60"/>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10" presetID="3" grpId="2" fill="hold">
                                  <p:stCondLst>
                                    <p:cond delay="0"/>
                                  </p:stCondLst>
                                  <p:iterate type="el" backwards="0">
                                    <p:tmAbs val="0"/>
                                  </p:iterate>
                                  <p:childTnLst>
                                    <p:set>
                                      <p:cBhvr>
                                        <p:cTn id="11" fill="hold"/>
                                        <p:tgtEl>
                                          <p:spTgt spid="61">
                                            <p:bg/>
                                          </p:spTgt>
                                        </p:tgtEl>
                                        <p:attrNameLst>
                                          <p:attrName>style.visibility</p:attrName>
                                        </p:attrNameLst>
                                      </p:cBhvr>
                                      <p:to>
                                        <p:strVal val="visible"/>
                                      </p:to>
                                    </p:set>
                                    <p:animEffect filter="blinds(horizontal)" transition="in">
                                      <p:cBhvr>
                                        <p:cTn id="12" dur="500"/>
                                        <p:tgtEl>
                                          <p:spTgt spid="61">
                                            <p:bg/>
                                          </p:spTgt>
                                        </p:tgtEl>
                                      </p:cBhvr>
                                    </p:animEffect>
                                  </p:childTnLst>
                                </p:cTn>
                              </p:par>
                              <p:par>
                                <p:cTn id="13" presetClass="entr" presetSubtype="10" presetID="3" grpId="2" fill="hold">
                                  <p:stCondLst>
                                    <p:cond delay="0"/>
                                  </p:stCondLst>
                                  <p:iterate type="el" backwards="0">
                                    <p:tmAbs val="0"/>
                                  </p:iterate>
                                  <p:childTnLst>
                                    <p:set>
                                      <p:cBhvr>
                                        <p:cTn id="14" fill="hold"/>
                                        <p:tgtEl>
                                          <p:spTgt spid="61">
                                            <p:txEl>
                                              <p:pRg st="0" end="0"/>
                                            </p:txEl>
                                          </p:spTgt>
                                        </p:tgtEl>
                                        <p:attrNameLst>
                                          <p:attrName>style.visibility</p:attrName>
                                        </p:attrNameLst>
                                      </p:cBhvr>
                                      <p:to>
                                        <p:strVal val="visible"/>
                                      </p:to>
                                    </p:set>
                                    <p:animEffect filter="blinds(horizontal)" transition="in">
                                      <p:cBhvr>
                                        <p:cTn id="15" dur="500"/>
                                        <p:tgtEl>
                                          <p:spTgt spid="6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10" presetID="3" grpId="2" fill="hold">
                                  <p:stCondLst>
                                    <p:cond delay="0"/>
                                  </p:stCondLst>
                                  <p:iterate type="el" backwards="0">
                                    <p:tmAbs val="0"/>
                                  </p:iterate>
                                  <p:childTnLst>
                                    <p:set>
                                      <p:cBhvr>
                                        <p:cTn id="19" fill="hold"/>
                                        <p:tgtEl>
                                          <p:spTgt spid="61">
                                            <p:txEl>
                                              <p:pRg st="1" end="1"/>
                                            </p:txEl>
                                          </p:spTgt>
                                        </p:tgtEl>
                                        <p:attrNameLst>
                                          <p:attrName>style.visibility</p:attrName>
                                        </p:attrNameLst>
                                      </p:cBhvr>
                                      <p:to>
                                        <p:strVal val="visible"/>
                                      </p:to>
                                    </p:set>
                                    <p:animEffect filter="blinds(horizontal)" transition="in">
                                      <p:cBhvr>
                                        <p:cTn id="20" dur="500"/>
                                        <p:tgtEl>
                                          <p:spTgt spid="6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10" presetID="3" grpId="2" fill="hold">
                                  <p:stCondLst>
                                    <p:cond delay="0"/>
                                  </p:stCondLst>
                                  <p:iterate type="el" backwards="0">
                                    <p:tmAbs val="0"/>
                                  </p:iterate>
                                  <p:childTnLst>
                                    <p:set>
                                      <p:cBhvr>
                                        <p:cTn id="24" fill="hold"/>
                                        <p:tgtEl>
                                          <p:spTgt spid="61">
                                            <p:txEl>
                                              <p:pRg st="2" end="2"/>
                                            </p:txEl>
                                          </p:spTgt>
                                        </p:tgtEl>
                                        <p:attrNameLst>
                                          <p:attrName>style.visibility</p:attrName>
                                        </p:attrNameLst>
                                      </p:cBhvr>
                                      <p:to>
                                        <p:strVal val="visible"/>
                                      </p:to>
                                    </p:set>
                                    <p:animEffect filter="blinds(horizontal)" transition="in">
                                      <p:cBhvr>
                                        <p:cTn id="25" dur="500"/>
                                        <p:tgtEl>
                                          <p:spTgt spid="61">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10" presetID="3" grpId="2" fill="hold">
                                  <p:stCondLst>
                                    <p:cond delay="0"/>
                                  </p:stCondLst>
                                  <p:iterate type="el" backwards="0">
                                    <p:tmAbs val="0"/>
                                  </p:iterate>
                                  <p:childTnLst>
                                    <p:set>
                                      <p:cBhvr>
                                        <p:cTn id="29" fill="hold"/>
                                        <p:tgtEl>
                                          <p:spTgt spid="61">
                                            <p:txEl>
                                              <p:pRg st="3" end="3"/>
                                            </p:txEl>
                                          </p:spTgt>
                                        </p:tgtEl>
                                        <p:attrNameLst>
                                          <p:attrName>style.visibility</p:attrName>
                                        </p:attrNameLst>
                                      </p:cBhvr>
                                      <p:to>
                                        <p:strVal val="visible"/>
                                      </p:to>
                                    </p:set>
                                    <p:animEffect filter="blinds(horizontal)" transition="in">
                                      <p:cBhvr>
                                        <p:cTn id="30" dur="500"/>
                                        <p:tgtEl>
                                          <p:spTgt spid="6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10" presetID="3" grpId="2" fill="hold">
                                  <p:stCondLst>
                                    <p:cond delay="0"/>
                                  </p:stCondLst>
                                  <p:iterate type="el" backwards="0">
                                    <p:tmAbs val="0"/>
                                  </p:iterate>
                                  <p:childTnLst>
                                    <p:set>
                                      <p:cBhvr>
                                        <p:cTn id="34" fill="hold"/>
                                        <p:tgtEl>
                                          <p:spTgt spid="61">
                                            <p:txEl>
                                              <p:pRg st="4" end="4"/>
                                            </p:txEl>
                                          </p:spTgt>
                                        </p:tgtEl>
                                        <p:attrNameLst>
                                          <p:attrName>style.visibility</p:attrName>
                                        </p:attrNameLst>
                                      </p:cBhvr>
                                      <p:to>
                                        <p:strVal val="visible"/>
                                      </p:to>
                                    </p:set>
                                    <p:animEffect filter="blinds(horizontal)" transition="in">
                                      <p:cBhvr>
                                        <p:cTn id="35" dur="500"/>
                                        <p:tgtEl>
                                          <p:spTgt spid="61">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0" grpId="1"/>
      <p:bldP build="p" bldLvl="1" animBg="1" rev="0" advAuto="0" spid="61" grpId="2"/>
    </p:bldLst>
  </p:timing>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idx="4294967295"/>
          </p:nvPr>
        </p:nvSpPr>
        <p:spPr>
          <a:xfrm>
            <a:off x="574675" y="304800"/>
            <a:ext cx="8001000" cy="1216025"/>
          </a:xfrm>
          <a:prstGeom prst="rect">
            <a:avLst/>
          </a:prstGeom>
          <a:ln w="12700">
            <a:miter lim="400000"/>
          </a:ln>
        </p:spPr>
        <p:txBody>
          <a:bodyPr lIns="0" tIns="0" rIns="0" bIns="0" anchor="b">
            <a:normAutofit fontScale="100000" lnSpcReduction="0"/>
          </a:bodyPr>
          <a:lstStyle/>
          <a:p>
            <a:pPr lvl="0"/>
          </a:p>
        </p:txBody>
      </p:sp>
      <p:sp>
        <p:nvSpPr>
          <p:cNvPr id="64" name="Shape 64"/>
          <p:cNvSpPr/>
          <p:nvPr>
            <p:ph type="body" idx="4294967295"/>
          </p:nvPr>
        </p:nvSpPr>
        <p:spPr>
          <a:xfrm>
            <a:off x="566737" y="1752600"/>
            <a:ext cx="8001001" cy="42672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495300" indent="-495300">
              <a:lnSpc>
                <a:spcPct val="90000"/>
              </a:lnSpc>
              <a:spcBef>
                <a:spcPts val="600"/>
              </a:spcBef>
              <a:buChar char="@"/>
              <a:defRPr sz="1800"/>
            </a:pPr>
            <a:r>
              <a:rPr b="1" i="1" sz="2600"/>
              <a:t>Recite</a:t>
            </a:r>
            <a:r>
              <a:rPr sz="2600"/>
              <a:t> the lecture by covering your notes and using only the key words/questions column.</a:t>
            </a:r>
            <a:endParaRPr sz="2600"/>
          </a:p>
          <a:p>
            <a:pPr lvl="0" marL="495300" indent="-495300">
              <a:lnSpc>
                <a:spcPct val="90000"/>
              </a:lnSpc>
              <a:spcBef>
                <a:spcPts val="600"/>
              </a:spcBef>
              <a:buChar char="@"/>
              <a:defRPr sz="1800"/>
            </a:pPr>
            <a:r>
              <a:rPr sz="2600"/>
              <a:t>Say each fact or idea in your notes aloud and from memory.</a:t>
            </a:r>
            <a:endParaRPr sz="2600"/>
          </a:p>
          <a:p>
            <a:pPr lvl="0" marL="495300" indent="-495300">
              <a:lnSpc>
                <a:spcPct val="90000"/>
              </a:lnSpc>
              <a:spcBef>
                <a:spcPts val="600"/>
              </a:spcBef>
              <a:buChar char="@"/>
              <a:defRPr sz="1800"/>
            </a:pPr>
            <a:r>
              <a:rPr sz="2600"/>
              <a:t>Recite aloud and in your own words the full facts and ideas brought to mind by the cue or trigger words or question. Then check your answer.</a:t>
            </a:r>
            <a:endParaRPr sz="2600"/>
          </a:p>
          <a:p>
            <a:pPr lvl="0" marL="495300" indent="-495300">
              <a:lnSpc>
                <a:spcPct val="90000"/>
              </a:lnSpc>
              <a:spcBef>
                <a:spcPts val="600"/>
              </a:spcBef>
              <a:buChar char="@"/>
              <a:defRPr sz="1800"/>
            </a:pPr>
            <a:r>
              <a:rPr sz="2600"/>
              <a:t>Correct yourself if necessary and repeat until you can recall the information.</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4">
                                            <p:bg/>
                                          </p:spTgt>
                                        </p:tgtEl>
                                        <p:attrNameLst>
                                          <p:attrName>style.visibility</p:attrName>
                                        </p:attrNameLst>
                                      </p:cBhvr>
                                      <p:to>
                                        <p:strVal val="visible"/>
                                      </p:to>
                                    </p:set>
                                    <p:anim calcmode="lin" valueType="num">
                                      <p:cBhvr>
                                        <p:cTn id="7" dur="500" fill="hold"/>
                                        <p:tgtEl>
                                          <p:spTgt spid="64">
                                            <p:bg/>
                                          </p:spTgt>
                                        </p:tgtEl>
                                        <p:attrNameLst>
                                          <p:attrName>ppt_x</p:attrName>
                                        </p:attrNameLst>
                                      </p:cBhvr>
                                      <p:tavLst>
                                        <p:tav tm="0">
                                          <p:val>
                                            <p:strVal val="#ppt_x"/>
                                          </p:val>
                                        </p:tav>
                                        <p:tav tm="100000">
                                          <p:val>
                                            <p:strVal val="#ppt_x"/>
                                          </p:val>
                                        </p:tav>
                                      </p:tavLst>
                                    </p:anim>
                                    <p:anim calcmode="lin" valueType="num">
                                      <p:cBhvr>
                                        <p:cTn id="8" dur="500" fill="hold"/>
                                        <p:tgtEl>
                                          <p:spTgt spid="64">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64">
                                            <p:txEl>
                                              <p:pRg st="0" end="0"/>
                                            </p:txEl>
                                          </p:spTgt>
                                        </p:tgtEl>
                                        <p:attrNameLst>
                                          <p:attrName>style.visibility</p:attrName>
                                        </p:attrNameLst>
                                      </p:cBhvr>
                                      <p:to>
                                        <p:strVal val="visible"/>
                                      </p:to>
                                    </p:set>
                                    <p:anim calcmode="lin" valueType="num">
                                      <p:cBhvr>
                                        <p:cTn id="11" dur="5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64">
                                            <p:txEl>
                                              <p:pRg st="1" end="1"/>
                                            </p:txEl>
                                          </p:spTgt>
                                        </p:tgtEl>
                                        <p:attrNameLst>
                                          <p:attrName>style.visibility</p:attrName>
                                        </p:attrNameLst>
                                      </p:cBhvr>
                                      <p:to>
                                        <p:strVal val="visible"/>
                                      </p:to>
                                    </p:set>
                                    <p:anim calcmode="lin" valueType="num">
                                      <p:cBhvr>
                                        <p:cTn id="17" dur="500" fill="hold"/>
                                        <p:tgtEl>
                                          <p:spTgt spid="64">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6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64">
                                            <p:txEl>
                                              <p:pRg st="2" end="2"/>
                                            </p:txEl>
                                          </p:spTgt>
                                        </p:tgtEl>
                                        <p:attrNameLst>
                                          <p:attrName>style.visibility</p:attrName>
                                        </p:attrNameLst>
                                      </p:cBhvr>
                                      <p:to>
                                        <p:strVal val="visible"/>
                                      </p:to>
                                    </p:set>
                                    <p:anim calcmode="lin" valueType="num">
                                      <p:cBhvr>
                                        <p:cTn id="23" dur="500" fill="hold"/>
                                        <p:tgtEl>
                                          <p:spTgt spid="64">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6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64">
                                            <p:txEl>
                                              <p:pRg st="3" end="3"/>
                                            </p:txEl>
                                          </p:spTgt>
                                        </p:tgtEl>
                                        <p:attrNameLst>
                                          <p:attrName>style.visibility</p:attrName>
                                        </p:attrNameLst>
                                      </p:cBhvr>
                                      <p:to>
                                        <p:strVal val="visible"/>
                                      </p:to>
                                    </p:set>
                                    <p:anim calcmode="lin" valueType="num">
                                      <p:cBhvr>
                                        <p:cTn id="29" dur="500" fill="hold"/>
                                        <p:tgtEl>
                                          <p:spTgt spid="64">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6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64" grpId="1"/>
    </p:bldLst>
  </p:timing>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title" idx="4294967295"/>
          </p:nvPr>
        </p:nvSpPr>
        <p:spPr>
          <a:xfrm>
            <a:off x="574675" y="304800"/>
            <a:ext cx="8001000" cy="1216025"/>
          </a:xfrm>
          <a:prstGeom prst="rect">
            <a:avLst/>
          </a:prstGeom>
          <a:ln w="12700">
            <a:miter lim="400000"/>
          </a:ln>
        </p:spPr>
        <p:txBody>
          <a:bodyPr lIns="0" tIns="0" rIns="0" bIns="0" anchor="b">
            <a:normAutofit fontScale="100000" lnSpcReduction="0"/>
          </a:bodyPr>
          <a:lstStyle/>
          <a:p>
            <a:pPr lvl="0"/>
          </a:p>
        </p:txBody>
      </p:sp>
      <p:sp>
        <p:nvSpPr>
          <p:cNvPr id="67" name="Shape 67"/>
          <p:cNvSpPr/>
          <p:nvPr>
            <p:ph type="body" idx="4294967295"/>
          </p:nvPr>
        </p:nvSpPr>
        <p:spPr>
          <a:xfrm>
            <a:off x="566737" y="1752600"/>
            <a:ext cx="8001001" cy="44958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291651" indent="-291651" defTabSz="896111">
              <a:lnSpc>
                <a:spcPct val="80000"/>
              </a:lnSpc>
              <a:spcBef>
                <a:spcPts val="400"/>
              </a:spcBef>
              <a:buChar char="@"/>
              <a:defRPr sz="1800"/>
            </a:pPr>
            <a:r>
              <a:rPr b="1" i="1" sz="1862"/>
              <a:t>Reflect</a:t>
            </a:r>
            <a:r>
              <a:rPr sz="1862"/>
              <a:t> on the material by adding your own ideas and opinions. Reflection has to do with thinking about the information you are learning. </a:t>
            </a:r>
            <a:endParaRPr sz="1862"/>
          </a:p>
          <a:p>
            <a:pPr lvl="0" marL="291651" indent="-291651" defTabSz="896111">
              <a:lnSpc>
                <a:spcPct val="80000"/>
              </a:lnSpc>
              <a:spcBef>
                <a:spcPts val="400"/>
              </a:spcBef>
              <a:buChar char="@"/>
              <a:defRPr sz="1800"/>
            </a:pPr>
            <a:r>
              <a:rPr sz="1862"/>
              <a:t>One way to reflect is the look for connections with</a:t>
            </a:r>
            <a:endParaRPr sz="1862"/>
          </a:p>
          <a:p>
            <a:pPr lvl="1" marL="741793" indent="-279735" defTabSz="896111">
              <a:lnSpc>
                <a:spcPct val="80000"/>
              </a:lnSpc>
              <a:spcBef>
                <a:spcPts val="300"/>
              </a:spcBef>
              <a:defRPr sz="1800"/>
            </a:pPr>
            <a:r>
              <a:rPr sz="1666"/>
              <a:t>your own personal experiences and observations; and </a:t>
            </a:r>
            <a:endParaRPr sz="1666"/>
          </a:p>
          <a:p>
            <a:pPr lvl="1" marL="741793" indent="-279735" defTabSz="896111">
              <a:lnSpc>
                <a:spcPct val="80000"/>
              </a:lnSpc>
              <a:spcBef>
                <a:spcPts val="300"/>
              </a:spcBef>
              <a:defRPr sz="1800"/>
            </a:pPr>
            <a:r>
              <a:rPr sz="1666"/>
              <a:t>other facts and ideas discussed in the course. </a:t>
            </a:r>
            <a:endParaRPr sz="1666"/>
          </a:p>
          <a:p>
            <a:pPr lvl="0" marL="291651" indent="-291651" defTabSz="896111">
              <a:lnSpc>
                <a:spcPct val="80000"/>
              </a:lnSpc>
              <a:spcBef>
                <a:spcPts val="400"/>
              </a:spcBef>
              <a:buChar char="@"/>
              <a:defRPr sz="1800"/>
            </a:pPr>
            <a:r>
              <a:rPr sz="1862"/>
              <a:t>Another way to reflect is to ask questions like </a:t>
            </a:r>
            <a:endParaRPr b="1" sz="1862"/>
          </a:p>
          <a:p>
            <a:pPr lvl="1" marL="741793" indent="-279735" defTabSz="896111">
              <a:lnSpc>
                <a:spcPct val="80000"/>
              </a:lnSpc>
              <a:spcBef>
                <a:spcPts val="300"/>
              </a:spcBef>
              <a:defRPr sz="1800"/>
            </a:pPr>
            <a:r>
              <a:rPr sz="1666"/>
              <a:t>How do the main ideas of this lecture fit together into a "bigger picture"? What is the significance?</a:t>
            </a:r>
            <a:endParaRPr sz="1666"/>
          </a:p>
          <a:p>
            <a:pPr lvl="1" marL="741793" indent="-279735" defTabSz="896111">
              <a:lnSpc>
                <a:spcPct val="80000"/>
              </a:lnSpc>
              <a:spcBef>
                <a:spcPts val="300"/>
              </a:spcBef>
              <a:defRPr sz="1800"/>
            </a:pPr>
            <a:r>
              <a:rPr sz="1666"/>
              <a:t>How do these ideas fit in with the previous lecture(s)? </a:t>
            </a:r>
            <a:endParaRPr sz="1666"/>
          </a:p>
          <a:p>
            <a:pPr lvl="1" marL="741793" indent="-279735" defTabSz="896111">
              <a:lnSpc>
                <a:spcPct val="80000"/>
              </a:lnSpc>
              <a:spcBef>
                <a:spcPts val="300"/>
              </a:spcBef>
              <a:defRPr sz="1800"/>
            </a:pPr>
            <a:r>
              <a:rPr sz="1666"/>
              <a:t>What ideas do I agree with? What ideas do I disagree with? </a:t>
            </a:r>
            <a:endParaRPr sz="1666"/>
          </a:p>
          <a:p>
            <a:pPr lvl="1" marL="741793" indent="-279735" defTabSz="896111">
              <a:lnSpc>
                <a:spcPct val="80000"/>
              </a:lnSpc>
              <a:spcBef>
                <a:spcPts val="300"/>
              </a:spcBef>
              <a:defRPr sz="1800"/>
            </a:pPr>
            <a:r>
              <a:rPr sz="1666"/>
              <a:t>Which ideas are clear? Which ideas are confusing? </a:t>
            </a:r>
            <a:endParaRPr sz="1666"/>
          </a:p>
          <a:p>
            <a:pPr lvl="1" marL="741793" indent="-279735" defTabSz="896111">
              <a:lnSpc>
                <a:spcPct val="80000"/>
              </a:lnSpc>
              <a:spcBef>
                <a:spcPts val="300"/>
              </a:spcBef>
              <a:defRPr sz="1800"/>
            </a:pPr>
            <a:r>
              <a:rPr sz="1666"/>
              <a:t>What new questions does the information in this lecture raise? </a:t>
            </a:r>
            <a:endParaRPr sz="1666"/>
          </a:p>
          <a:p>
            <a:pPr lvl="1" marL="741793" indent="-279735" defTabSz="896111">
              <a:lnSpc>
                <a:spcPct val="80000"/>
              </a:lnSpc>
              <a:spcBef>
                <a:spcPts val="300"/>
              </a:spcBef>
              <a:defRPr sz="1800"/>
            </a:pPr>
            <a:r>
              <a:rPr sz="1666"/>
              <a:t>What principles are applicable?</a:t>
            </a:r>
            <a:endParaRPr sz="1666"/>
          </a:p>
          <a:p>
            <a:pPr lvl="1" marL="741793" indent="-279735" defTabSz="896111">
              <a:lnSpc>
                <a:spcPct val="80000"/>
              </a:lnSpc>
              <a:spcBef>
                <a:spcPts val="300"/>
              </a:spcBef>
              <a:defRPr sz="1800"/>
            </a:pPr>
            <a:r>
              <a:rPr sz="1666"/>
              <a:t>What are some possible applications of the key points of this lecture?</a:t>
            </a:r>
            <a:endParaRPr sz="1666"/>
          </a:p>
          <a:p>
            <a:pPr lvl="1" marL="741793" indent="-279735" defTabSz="896111">
              <a:lnSpc>
                <a:spcPct val="80000"/>
              </a:lnSpc>
              <a:spcBef>
                <a:spcPts val="300"/>
              </a:spcBef>
              <a:defRPr sz="1800"/>
            </a:pPr>
            <a:r>
              <a:rPr sz="1666"/>
              <a:t>How does this fit with what you already know?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7">
                                            <p:bg/>
                                          </p:spTgt>
                                        </p:tgtEl>
                                        <p:attrNameLst>
                                          <p:attrName>style.visibility</p:attrName>
                                        </p:attrNameLst>
                                      </p:cBhvr>
                                      <p:to>
                                        <p:strVal val="visible"/>
                                      </p:to>
                                    </p:set>
                                    <p:anim calcmode="lin" valueType="num">
                                      <p:cBhvr>
                                        <p:cTn id="7" dur="500" fill="hold"/>
                                        <p:tgtEl>
                                          <p:spTgt spid="67">
                                            <p:bg/>
                                          </p:spTgt>
                                        </p:tgtEl>
                                        <p:attrNameLst>
                                          <p:attrName>ppt_x</p:attrName>
                                        </p:attrNameLst>
                                      </p:cBhvr>
                                      <p:tavLst>
                                        <p:tav tm="0">
                                          <p:val>
                                            <p:strVal val="#ppt_x"/>
                                          </p:val>
                                        </p:tav>
                                        <p:tav tm="100000">
                                          <p:val>
                                            <p:strVal val="#ppt_x"/>
                                          </p:val>
                                        </p:tav>
                                      </p:tavLst>
                                    </p:anim>
                                    <p:anim calcmode="lin" valueType="num">
                                      <p:cBhvr>
                                        <p:cTn id="8" dur="500" fill="hold"/>
                                        <p:tgtEl>
                                          <p:spTgt spid="67">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67">
                                            <p:txEl>
                                              <p:pRg st="0" end="0"/>
                                            </p:txEl>
                                          </p:spTgt>
                                        </p:tgtEl>
                                        <p:attrNameLst>
                                          <p:attrName>style.visibility</p:attrName>
                                        </p:attrNameLst>
                                      </p:cBhvr>
                                      <p:to>
                                        <p:strVal val="visible"/>
                                      </p:to>
                                    </p:set>
                                    <p:anim calcmode="lin" valueType="num">
                                      <p:cBhvr>
                                        <p:cTn id="11" dur="5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67">
                                            <p:txEl>
                                              <p:pRg st="1" end="1"/>
                                            </p:txEl>
                                          </p:spTgt>
                                        </p:tgtEl>
                                        <p:attrNameLst>
                                          <p:attrName>style.visibility</p:attrName>
                                        </p:attrNameLst>
                                      </p:cBhvr>
                                      <p:to>
                                        <p:strVal val="visible"/>
                                      </p:to>
                                    </p:set>
                                    <p:anim calcmode="lin" valueType="num">
                                      <p:cBhvr>
                                        <p:cTn id="17" dur="500" fill="hold"/>
                                        <p:tgtEl>
                                          <p:spTgt spid="6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67">
                                            <p:txEl>
                                              <p:pRg st="1" end="1"/>
                                            </p:txEl>
                                          </p:spTgt>
                                        </p:tgtEl>
                                        <p:attrNameLst>
                                          <p:attrName>ppt_y</p:attrName>
                                        </p:attrNameLst>
                                      </p:cBhvr>
                                      <p:tavLst>
                                        <p:tav tm="0">
                                          <p:val>
                                            <p:strVal val="1+#ppt_h/2"/>
                                          </p:val>
                                        </p:tav>
                                        <p:tav tm="100000">
                                          <p:val>
                                            <p:strVal val="#ppt_y"/>
                                          </p:val>
                                        </p:tav>
                                      </p:tavLst>
                                    </p:anim>
                                  </p:childTnLst>
                                </p:cTn>
                              </p:par>
                              <p:par>
                                <p:cTn id="19" presetClass="entr" presetSubtype="4" presetID="2" grpId="1" fill="hold">
                                  <p:stCondLst>
                                    <p:cond delay="0"/>
                                  </p:stCondLst>
                                  <p:iterate type="el" backwards="0">
                                    <p:tmAbs val="0"/>
                                  </p:iterate>
                                  <p:childTnLst>
                                    <p:set>
                                      <p:cBhvr>
                                        <p:cTn id="20" fill="hold"/>
                                        <p:tgtEl>
                                          <p:spTgt spid="67">
                                            <p:txEl>
                                              <p:pRg st="2" end="2"/>
                                            </p:txEl>
                                          </p:spTgt>
                                        </p:tgtEl>
                                        <p:attrNameLst>
                                          <p:attrName>style.visibility</p:attrName>
                                        </p:attrNameLst>
                                      </p:cBhvr>
                                      <p:to>
                                        <p:strVal val="visible"/>
                                      </p:to>
                                    </p:set>
                                    <p:anim calcmode="lin" valueType="num">
                                      <p:cBhvr>
                                        <p:cTn id="21" dur="5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7">
                                            <p:txEl>
                                              <p:pRg st="2" end="2"/>
                                            </p:txEl>
                                          </p:spTgt>
                                        </p:tgtEl>
                                        <p:attrNameLst>
                                          <p:attrName>ppt_y</p:attrName>
                                        </p:attrNameLst>
                                      </p:cBhvr>
                                      <p:tavLst>
                                        <p:tav tm="0">
                                          <p:val>
                                            <p:strVal val="1+#ppt_h/2"/>
                                          </p:val>
                                        </p:tav>
                                        <p:tav tm="100000">
                                          <p:val>
                                            <p:strVal val="#ppt_y"/>
                                          </p:val>
                                        </p:tav>
                                      </p:tavLst>
                                    </p:anim>
                                  </p:childTnLst>
                                </p:cTn>
                              </p:par>
                              <p:par>
                                <p:cTn id="23" presetClass="entr" presetSubtype="4" presetID="2" grpId="1" fill="hold">
                                  <p:stCondLst>
                                    <p:cond delay="0"/>
                                  </p:stCondLst>
                                  <p:iterate type="el" backwards="0">
                                    <p:tmAbs val="0"/>
                                  </p:iterate>
                                  <p:childTnLst>
                                    <p:set>
                                      <p:cBhvr>
                                        <p:cTn id="24" fill="hold"/>
                                        <p:tgtEl>
                                          <p:spTgt spid="67">
                                            <p:txEl>
                                              <p:pRg st="3" end="3"/>
                                            </p:txEl>
                                          </p:spTgt>
                                        </p:tgtEl>
                                        <p:attrNameLst>
                                          <p:attrName>style.visibility</p:attrName>
                                        </p:attrNameLst>
                                      </p:cBhvr>
                                      <p:to>
                                        <p:strVal val="visible"/>
                                      </p:to>
                                    </p:set>
                                    <p:anim calcmode="lin" valueType="num">
                                      <p:cBhvr>
                                        <p:cTn id="25" dur="500" fill="hold"/>
                                        <p:tgtEl>
                                          <p:spTgt spid="67">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nodeType="clickEffect" presetClass="entr" presetSubtype="4" presetID="2" grpId="1" fill="hold">
                                  <p:stCondLst>
                                    <p:cond delay="0"/>
                                  </p:stCondLst>
                                  <p:iterate type="el" backwards="0">
                                    <p:tmAbs val="0"/>
                                  </p:iterate>
                                  <p:childTnLst>
                                    <p:set>
                                      <p:cBhvr>
                                        <p:cTn id="30" fill="hold"/>
                                        <p:tgtEl>
                                          <p:spTgt spid="67">
                                            <p:txEl>
                                              <p:pRg st="4" end="4"/>
                                            </p:txEl>
                                          </p:spTgt>
                                        </p:tgtEl>
                                        <p:attrNameLst>
                                          <p:attrName>style.visibility</p:attrName>
                                        </p:attrNameLst>
                                      </p:cBhvr>
                                      <p:to>
                                        <p:strVal val="visible"/>
                                      </p:to>
                                    </p:set>
                                    <p:anim calcmode="lin" valueType="num">
                                      <p:cBhvr>
                                        <p:cTn id="31" dur="500" fill="hold"/>
                                        <p:tgtEl>
                                          <p:spTgt spid="67">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67">
                                            <p:txEl>
                                              <p:pRg st="4" end="4"/>
                                            </p:txEl>
                                          </p:spTgt>
                                        </p:tgtEl>
                                        <p:attrNameLst>
                                          <p:attrName>ppt_y</p:attrName>
                                        </p:attrNameLst>
                                      </p:cBhvr>
                                      <p:tavLst>
                                        <p:tav tm="0">
                                          <p:val>
                                            <p:strVal val="1+#ppt_h/2"/>
                                          </p:val>
                                        </p:tav>
                                        <p:tav tm="100000">
                                          <p:val>
                                            <p:strVal val="#ppt_y"/>
                                          </p:val>
                                        </p:tav>
                                      </p:tavLst>
                                    </p:anim>
                                  </p:childTnLst>
                                </p:cTn>
                              </p:par>
                              <p:par>
                                <p:cTn id="33" presetClass="entr" presetSubtype="4" presetID="2" grpId="1" fill="hold">
                                  <p:stCondLst>
                                    <p:cond delay="0"/>
                                  </p:stCondLst>
                                  <p:iterate type="el" backwards="0">
                                    <p:tmAbs val="0"/>
                                  </p:iterate>
                                  <p:childTnLst>
                                    <p:set>
                                      <p:cBhvr>
                                        <p:cTn id="34" fill="hold"/>
                                        <p:tgtEl>
                                          <p:spTgt spid="67">
                                            <p:txEl>
                                              <p:pRg st="5" end="5"/>
                                            </p:txEl>
                                          </p:spTgt>
                                        </p:tgtEl>
                                        <p:attrNameLst>
                                          <p:attrName>style.visibility</p:attrName>
                                        </p:attrNameLst>
                                      </p:cBhvr>
                                      <p:to>
                                        <p:strVal val="visible"/>
                                      </p:to>
                                    </p:set>
                                    <p:anim calcmode="lin" valueType="num">
                                      <p:cBhvr>
                                        <p:cTn id="35" dur="500" fill="hold"/>
                                        <p:tgtEl>
                                          <p:spTgt spid="67">
                                            <p:txEl>
                                              <p:pRg st="5" end="5"/>
                                            </p:txEl>
                                          </p:spTgt>
                                        </p:tgtEl>
                                        <p:attrNameLst>
                                          <p:attrName>ppt_x</p:attrName>
                                        </p:attrNameLst>
                                      </p:cBhvr>
                                      <p:tavLst>
                                        <p:tav tm="0">
                                          <p:val>
                                            <p:strVal val="#ppt_x"/>
                                          </p:val>
                                        </p:tav>
                                        <p:tav tm="100000">
                                          <p:val>
                                            <p:strVal val="#ppt_x"/>
                                          </p:val>
                                        </p:tav>
                                      </p:tavLst>
                                    </p:anim>
                                    <p:anim calcmode="lin" valueType="num">
                                      <p:cBhvr>
                                        <p:cTn id="36" dur="500" fill="hold"/>
                                        <p:tgtEl>
                                          <p:spTgt spid="67">
                                            <p:txEl>
                                              <p:pRg st="5" end="5"/>
                                            </p:txEl>
                                          </p:spTgt>
                                        </p:tgtEl>
                                        <p:attrNameLst>
                                          <p:attrName>ppt_y</p:attrName>
                                        </p:attrNameLst>
                                      </p:cBhvr>
                                      <p:tavLst>
                                        <p:tav tm="0">
                                          <p:val>
                                            <p:strVal val="1+#ppt_h/2"/>
                                          </p:val>
                                        </p:tav>
                                        <p:tav tm="100000">
                                          <p:val>
                                            <p:strVal val="#ppt_y"/>
                                          </p:val>
                                        </p:tav>
                                      </p:tavLst>
                                    </p:anim>
                                  </p:childTnLst>
                                </p:cTn>
                              </p:par>
                              <p:par>
                                <p:cTn id="37" presetClass="entr" presetSubtype="4" presetID="2" grpId="1" fill="hold">
                                  <p:stCondLst>
                                    <p:cond delay="0"/>
                                  </p:stCondLst>
                                  <p:iterate type="el" backwards="0">
                                    <p:tmAbs val="0"/>
                                  </p:iterate>
                                  <p:childTnLst>
                                    <p:set>
                                      <p:cBhvr>
                                        <p:cTn id="38" fill="hold"/>
                                        <p:tgtEl>
                                          <p:spTgt spid="67">
                                            <p:txEl>
                                              <p:pRg st="6" end="6"/>
                                            </p:txEl>
                                          </p:spTgt>
                                        </p:tgtEl>
                                        <p:attrNameLst>
                                          <p:attrName>style.visibility</p:attrName>
                                        </p:attrNameLst>
                                      </p:cBhvr>
                                      <p:to>
                                        <p:strVal val="visible"/>
                                      </p:to>
                                    </p:set>
                                    <p:anim calcmode="lin" valueType="num">
                                      <p:cBhvr>
                                        <p:cTn id="39" dur="500" fill="hold"/>
                                        <p:tgtEl>
                                          <p:spTgt spid="67">
                                            <p:txEl>
                                              <p:pRg st="6" end="6"/>
                                            </p:txEl>
                                          </p:spTgt>
                                        </p:tgtEl>
                                        <p:attrNameLst>
                                          <p:attrName>ppt_x</p:attrName>
                                        </p:attrNameLst>
                                      </p:cBhvr>
                                      <p:tavLst>
                                        <p:tav tm="0">
                                          <p:val>
                                            <p:strVal val="#ppt_x"/>
                                          </p:val>
                                        </p:tav>
                                        <p:tav tm="100000">
                                          <p:val>
                                            <p:strVal val="#ppt_x"/>
                                          </p:val>
                                        </p:tav>
                                      </p:tavLst>
                                    </p:anim>
                                    <p:anim calcmode="lin" valueType="num">
                                      <p:cBhvr>
                                        <p:cTn id="40" dur="500" fill="hold"/>
                                        <p:tgtEl>
                                          <p:spTgt spid="67">
                                            <p:txEl>
                                              <p:pRg st="6" end="6"/>
                                            </p:txEl>
                                          </p:spTgt>
                                        </p:tgtEl>
                                        <p:attrNameLst>
                                          <p:attrName>ppt_y</p:attrName>
                                        </p:attrNameLst>
                                      </p:cBhvr>
                                      <p:tavLst>
                                        <p:tav tm="0">
                                          <p:val>
                                            <p:strVal val="1+#ppt_h/2"/>
                                          </p:val>
                                        </p:tav>
                                        <p:tav tm="100000">
                                          <p:val>
                                            <p:strVal val="#ppt_y"/>
                                          </p:val>
                                        </p:tav>
                                      </p:tavLst>
                                    </p:anim>
                                  </p:childTnLst>
                                </p:cTn>
                              </p:par>
                              <p:par>
                                <p:cTn id="41" presetClass="entr" presetSubtype="4" presetID="2" grpId="1" fill="hold">
                                  <p:stCondLst>
                                    <p:cond delay="0"/>
                                  </p:stCondLst>
                                  <p:iterate type="el" backwards="0">
                                    <p:tmAbs val="0"/>
                                  </p:iterate>
                                  <p:childTnLst>
                                    <p:set>
                                      <p:cBhvr>
                                        <p:cTn id="42" fill="hold"/>
                                        <p:tgtEl>
                                          <p:spTgt spid="67">
                                            <p:txEl>
                                              <p:pRg st="7" end="7"/>
                                            </p:txEl>
                                          </p:spTgt>
                                        </p:tgtEl>
                                        <p:attrNameLst>
                                          <p:attrName>style.visibility</p:attrName>
                                        </p:attrNameLst>
                                      </p:cBhvr>
                                      <p:to>
                                        <p:strVal val="visible"/>
                                      </p:to>
                                    </p:set>
                                    <p:anim calcmode="lin" valueType="num">
                                      <p:cBhvr>
                                        <p:cTn id="43" dur="500" fill="hold"/>
                                        <p:tgtEl>
                                          <p:spTgt spid="67">
                                            <p:txEl>
                                              <p:pRg st="7" end="7"/>
                                            </p:txEl>
                                          </p:spTgt>
                                        </p:tgtEl>
                                        <p:attrNameLst>
                                          <p:attrName>ppt_x</p:attrName>
                                        </p:attrNameLst>
                                      </p:cBhvr>
                                      <p:tavLst>
                                        <p:tav tm="0">
                                          <p:val>
                                            <p:strVal val="#ppt_x"/>
                                          </p:val>
                                        </p:tav>
                                        <p:tav tm="100000">
                                          <p:val>
                                            <p:strVal val="#ppt_x"/>
                                          </p:val>
                                        </p:tav>
                                      </p:tavLst>
                                    </p:anim>
                                    <p:anim calcmode="lin" valueType="num">
                                      <p:cBhvr>
                                        <p:cTn id="44" dur="500" fill="hold"/>
                                        <p:tgtEl>
                                          <p:spTgt spid="67">
                                            <p:txEl>
                                              <p:pRg st="7" end="7"/>
                                            </p:txEl>
                                          </p:spTgt>
                                        </p:tgtEl>
                                        <p:attrNameLst>
                                          <p:attrName>ppt_y</p:attrName>
                                        </p:attrNameLst>
                                      </p:cBhvr>
                                      <p:tavLst>
                                        <p:tav tm="0">
                                          <p:val>
                                            <p:strVal val="1+#ppt_h/2"/>
                                          </p:val>
                                        </p:tav>
                                        <p:tav tm="100000">
                                          <p:val>
                                            <p:strVal val="#ppt_y"/>
                                          </p:val>
                                        </p:tav>
                                      </p:tavLst>
                                    </p:anim>
                                  </p:childTnLst>
                                </p:cTn>
                              </p:par>
                              <p:par>
                                <p:cTn id="45" presetClass="entr" presetSubtype="4" presetID="2" grpId="1" fill="hold">
                                  <p:stCondLst>
                                    <p:cond delay="0"/>
                                  </p:stCondLst>
                                  <p:iterate type="el" backwards="0">
                                    <p:tmAbs val="0"/>
                                  </p:iterate>
                                  <p:childTnLst>
                                    <p:set>
                                      <p:cBhvr>
                                        <p:cTn id="46" fill="hold"/>
                                        <p:tgtEl>
                                          <p:spTgt spid="67">
                                            <p:txEl>
                                              <p:pRg st="8" end="8"/>
                                            </p:txEl>
                                          </p:spTgt>
                                        </p:tgtEl>
                                        <p:attrNameLst>
                                          <p:attrName>style.visibility</p:attrName>
                                        </p:attrNameLst>
                                      </p:cBhvr>
                                      <p:to>
                                        <p:strVal val="visible"/>
                                      </p:to>
                                    </p:set>
                                    <p:anim calcmode="lin" valueType="num">
                                      <p:cBhvr>
                                        <p:cTn id="47" dur="500" fill="hold"/>
                                        <p:tgtEl>
                                          <p:spTgt spid="67">
                                            <p:txEl>
                                              <p:pRg st="8" end="8"/>
                                            </p:txEl>
                                          </p:spTgt>
                                        </p:tgtEl>
                                        <p:attrNameLst>
                                          <p:attrName>ppt_x</p:attrName>
                                        </p:attrNameLst>
                                      </p:cBhvr>
                                      <p:tavLst>
                                        <p:tav tm="0">
                                          <p:val>
                                            <p:strVal val="#ppt_x"/>
                                          </p:val>
                                        </p:tav>
                                        <p:tav tm="100000">
                                          <p:val>
                                            <p:strVal val="#ppt_x"/>
                                          </p:val>
                                        </p:tav>
                                      </p:tavLst>
                                    </p:anim>
                                    <p:anim calcmode="lin" valueType="num">
                                      <p:cBhvr>
                                        <p:cTn id="48" dur="500" fill="hold"/>
                                        <p:tgtEl>
                                          <p:spTgt spid="67">
                                            <p:txEl>
                                              <p:pRg st="8" end="8"/>
                                            </p:txEl>
                                          </p:spTgt>
                                        </p:tgtEl>
                                        <p:attrNameLst>
                                          <p:attrName>ppt_y</p:attrName>
                                        </p:attrNameLst>
                                      </p:cBhvr>
                                      <p:tavLst>
                                        <p:tav tm="0">
                                          <p:val>
                                            <p:strVal val="1+#ppt_h/2"/>
                                          </p:val>
                                        </p:tav>
                                        <p:tav tm="100000">
                                          <p:val>
                                            <p:strVal val="#ppt_y"/>
                                          </p:val>
                                        </p:tav>
                                      </p:tavLst>
                                    </p:anim>
                                  </p:childTnLst>
                                </p:cTn>
                              </p:par>
                              <p:par>
                                <p:cTn id="49" presetClass="entr" presetSubtype="4" presetID="2" grpId="1" fill="hold">
                                  <p:stCondLst>
                                    <p:cond delay="0"/>
                                  </p:stCondLst>
                                  <p:iterate type="el" backwards="0">
                                    <p:tmAbs val="0"/>
                                  </p:iterate>
                                  <p:childTnLst>
                                    <p:set>
                                      <p:cBhvr>
                                        <p:cTn id="50" fill="hold"/>
                                        <p:tgtEl>
                                          <p:spTgt spid="67">
                                            <p:txEl>
                                              <p:pRg st="9" end="9"/>
                                            </p:txEl>
                                          </p:spTgt>
                                        </p:tgtEl>
                                        <p:attrNameLst>
                                          <p:attrName>style.visibility</p:attrName>
                                        </p:attrNameLst>
                                      </p:cBhvr>
                                      <p:to>
                                        <p:strVal val="visible"/>
                                      </p:to>
                                    </p:set>
                                    <p:anim calcmode="lin" valueType="num">
                                      <p:cBhvr>
                                        <p:cTn id="51" dur="500" fill="hold"/>
                                        <p:tgtEl>
                                          <p:spTgt spid="67">
                                            <p:txEl>
                                              <p:pRg st="9" end="9"/>
                                            </p:txEl>
                                          </p:spTgt>
                                        </p:tgtEl>
                                        <p:attrNameLst>
                                          <p:attrName>ppt_x</p:attrName>
                                        </p:attrNameLst>
                                      </p:cBhvr>
                                      <p:tavLst>
                                        <p:tav tm="0">
                                          <p:val>
                                            <p:strVal val="#ppt_x"/>
                                          </p:val>
                                        </p:tav>
                                        <p:tav tm="100000">
                                          <p:val>
                                            <p:strVal val="#ppt_x"/>
                                          </p:val>
                                        </p:tav>
                                      </p:tavLst>
                                    </p:anim>
                                    <p:anim calcmode="lin" valueType="num">
                                      <p:cBhvr>
                                        <p:cTn id="52" dur="500" fill="hold"/>
                                        <p:tgtEl>
                                          <p:spTgt spid="67">
                                            <p:txEl>
                                              <p:pRg st="9" end="9"/>
                                            </p:txEl>
                                          </p:spTgt>
                                        </p:tgtEl>
                                        <p:attrNameLst>
                                          <p:attrName>ppt_y</p:attrName>
                                        </p:attrNameLst>
                                      </p:cBhvr>
                                      <p:tavLst>
                                        <p:tav tm="0">
                                          <p:val>
                                            <p:strVal val="1+#ppt_h/2"/>
                                          </p:val>
                                        </p:tav>
                                        <p:tav tm="100000">
                                          <p:val>
                                            <p:strVal val="#ppt_y"/>
                                          </p:val>
                                        </p:tav>
                                      </p:tavLst>
                                    </p:anim>
                                  </p:childTnLst>
                                </p:cTn>
                              </p:par>
                              <p:par>
                                <p:cTn id="53" presetClass="entr" presetSubtype="4" presetID="2" grpId="1" fill="hold">
                                  <p:stCondLst>
                                    <p:cond delay="0"/>
                                  </p:stCondLst>
                                  <p:iterate type="el" backwards="0">
                                    <p:tmAbs val="0"/>
                                  </p:iterate>
                                  <p:childTnLst>
                                    <p:set>
                                      <p:cBhvr>
                                        <p:cTn id="54" fill="hold"/>
                                        <p:tgtEl>
                                          <p:spTgt spid="67">
                                            <p:txEl>
                                              <p:pRg st="10" end="10"/>
                                            </p:txEl>
                                          </p:spTgt>
                                        </p:tgtEl>
                                        <p:attrNameLst>
                                          <p:attrName>style.visibility</p:attrName>
                                        </p:attrNameLst>
                                      </p:cBhvr>
                                      <p:to>
                                        <p:strVal val="visible"/>
                                      </p:to>
                                    </p:set>
                                    <p:anim calcmode="lin" valueType="num">
                                      <p:cBhvr>
                                        <p:cTn id="55" dur="500" fill="hold"/>
                                        <p:tgtEl>
                                          <p:spTgt spid="67">
                                            <p:txEl>
                                              <p:pRg st="10" end="10"/>
                                            </p:txEl>
                                          </p:spTgt>
                                        </p:tgtEl>
                                        <p:attrNameLst>
                                          <p:attrName>ppt_x</p:attrName>
                                        </p:attrNameLst>
                                      </p:cBhvr>
                                      <p:tavLst>
                                        <p:tav tm="0">
                                          <p:val>
                                            <p:strVal val="#ppt_x"/>
                                          </p:val>
                                        </p:tav>
                                        <p:tav tm="100000">
                                          <p:val>
                                            <p:strVal val="#ppt_x"/>
                                          </p:val>
                                        </p:tav>
                                      </p:tavLst>
                                    </p:anim>
                                    <p:anim calcmode="lin" valueType="num">
                                      <p:cBhvr>
                                        <p:cTn id="56" dur="500" fill="hold"/>
                                        <p:tgtEl>
                                          <p:spTgt spid="67">
                                            <p:txEl>
                                              <p:pRg st="10" end="10"/>
                                            </p:txEl>
                                          </p:spTgt>
                                        </p:tgtEl>
                                        <p:attrNameLst>
                                          <p:attrName>ppt_y</p:attrName>
                                        </p:attrNameLst>
                                      </p:cBhvr>
                                      <p:tavLst>
                                        <p:tav tm="0">
                                          <p:val>
                                            <p:strVal val="1+#ppt_h/2"/>
                                          </p:val>
                                        </p:tav>
                                        <p:tav tm="100000">
                                          <p:val>
                                            <p:strVal val="#ppt_y"/>
                                          </p:val>
                                        </p:tav>
                                      </p:tavLst>
                                    </p:anim>
                                  </p:childTnLst>
                                </p:cTn>
                              </p:par>
                              <p:par>
                                <p:cTn id="57" presetClass="entr" presetSubtype="4" presetID="2" grpId="1" fill="hold">
                                  <p:stCondLst>
                                    <p:cond delay="0"/>
                                  </p:stCondLst>
                                  <p:iterate type="el" backwards="0">
                                    <p:tmAbs val="0"/>
                                  </p:iterate>
                                  <p:childTnLst>
                                    <p:set>
                                      <p:cBhvr>
                                        <p:cTn id="58" fill="hold"/>
                                        <p:tgtEl>
                                          <p:spTgt spid="67">
                                            <p:txEl>
                                              <p:pRg st="11" end="11"/>
                                            </p:txEl>
                                          </p:spTgt>
                                        </p:tgtEl>
                                        <p:attrNameLst>
                                          <p:attrName>style.visibility</p:attrName>
                                        </p:attrNameLst>
                                      </p:cBhvr>
                                      <p:to>
                                        <p:strVal val="visible"/>
                                      </p:to>
                                    </p:set>
                                    <p:anim calcmode="lin" valueType="num">
                                      <p:cBhvr>
                                        <p:cTn id="59" dur="500" fill="hold"/>
                                        <p:tgtEl>
                                          <p:spTgt spid="67">
                                            <p:txEl>
                                              <p:pRg st="11" end="11"/>
                                            </p:txEl>
                                          </p:spTgt>
                                        </p:tgtEl>
                                        <p:attrNameLst>
                                          <p:attrName>ppt_x</p:attrName>
                                        </p:attrNameLst>
                                      </p:cBhvr>
                                      <p:tavLst>
                                        <p:tav tm="0">
                                          <p:val>
                                            <p:strVal val="#ppt_x"/>
                                          </p:val>
                                        </p:tav>
                                        <p:tav tm="100000">
                                          <p:val>
                                            <p:strVal val="#ppt_x"/>
                                          </p:val>
                                        </p:tav>
                                      </p:tavLst>
                                    </p:anim>
                                    <p:anim calcmode="lin" valueType="num">
                                      <p:cBhvr>
                                        <p:cTn id="60" dur="500" fill="hold"/>
                                        <p:tgtEl>
                                          <p:spTgt spid="67">
                                            <p:txEl>
                                              <p:pRg st="11" end="11"/>
                                            </p:txEl>
                                          </p:spTgt>
                                        </p:tgtEl>
                                        <p:attrNameLst>
                                          <p:attrName>ppt_y</p:attrName>
                                        </p:attrNameLst>
                                      </p:cBhvr>
                                      <p:tavLst>
                                        <p:tav tm="0">
                                          <p:val>
                                            <p:strVal val="1+#ppt_h/2"/>
                                          </p:val>
                                        </p:tav>
                                        <p:tav tm="100000">
                                          <p:val>
                                            <p:strVal val="#ppt_y"/>
                                          </p:val>
                                        </p:tav>
                                      </p:tavLst>
                                    </p:anim>
                                  </p:childTnLst>
                                </p:cTn>
                              </p:par>
                              <p:par>
                                <p:cTn id="61" presetClass="entr" presetSubtype="4" presetID="2" grpId="1" fill="hold">
                                  <p:stCondLst>
                                    <p:cond delay="0"/>
                                  </p:stCondLst>
                                  <p:iterate type="el" backwards="0">
                                    <p:tmAbs val="0"/>
                                  </p:iterate>
                                  <p:childTnLst>
                                    <p:set>
                                      <p:cBhvr>
                                        <p:cTn id="62" fill="hold"/>
                                        <p:tgtEl>
                                          <p:spTgt spid="67">
                                            <p:txEl>
                                              <p:pRg st="12" end="12"/>
                                            </p:txEl>
                                          </p:spTgt>
                                        </p:tgtEl>
                                        <p:attrNameLst>
                                          <p:attrName>style.visibility</p:attrName>
                                        </p:attrNameLst>
                                      </p:cBhvr>
                                      <p:to>
                                        <p:strVal val="visible"/>
                                      </p:to>
                                    </p:set>
                                    <p:anim calcmode="lin" valueType="num">
                                      <p:cBhvr>
                                        <p:cTn id="63" dur="500" fill="hold"/>
                                        <p:tgtEl>
                                          <p:spTgt spid="67">
                                            <p:txEl>
                                              <p:pRg st="12" end="12"/>
                                            </p:txEl>
                                          </p:spTgt>
                                        </p:tgtEl>
                                        <p:attrNameLst>
                                          <p:attrName>ppt_x</p:attrName>
                                        </p:attrNameLst>
                                      </p:cBhvr>
                                      <p:tavLst>
                                        <p:tav tm="0">
                                          <p:val>
                                            <p:strVal val="#ppt_x"/>
                                          </p:val>
                                        </p:tav>
                                        <p:tav tm="100000">
                                          <p:val>
                                            <p:strVal val="#ppt_x"/>
                                          </p:val>
                                        </p:tav>
                                      </p:tavLst>
                                    </p:anim>
                                    <p:anim calcmode="lin" valueType="num">
                                      <p:cBhvr>
                                        <p:cTn id="64" dur="500" fill="hold"/>
                                        <p:tgtEl>
                                          <p:spTgt spid="67">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67" grpId="1"/>
    </p:bldLst>
  </p:timing>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idx="4294967295"/>
          </p:nvPr>
        </p:nvSpPr>
        <p:spPr>
          <a:xfrm>
            <a:off x="574675" y="304800"/>
            <a:ext cx="8001000" cy="1216025"/>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3800"/>
              <a:t>Don’t forget the sixth R!</a:t>
            </a:r>
          </a:p>
        </p:txBody>
      </p:sp>
      <p:sp>
        <p:nvSpPr>
          <p:cNvPr id="70" name="Shape 70"/>
          <p:cNvSpPr/>
          <p:nvPr>
            <p:ph type="body" idx="4294967295"/>
          </p:nvPr>
        </p:nvSpPr>
        <p:spPr>
          <a:xfrm>
            <a:off x="566737" y="1752599"/>
            <a:ext cx="8001001" cy="4572002"/>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485394" indent="-485394" defTabSz="896111">
              <a:lnSpc>
                <a:spcPct val="80000"/>
              </a:lnSpc>
              <a:spcBef>
                <a:spcPts val="600"/>
              </a:spcBef>
              <a:buChar char="@"/>
              <a:defRPr sz="1800"/>
            </a:pPr>
            <a:r>
              <a:rPr b="1" i="1" sz="2548"/>
              <a:t>Review</a:t>
            </a:r>
            <a:r>
              <a:rPr sz="2548"/>
              <a:t> your notes every evening, before you settle down to study.</a:t>
            </a:r>
            <a:endParaRPr sz="2548"/>
          </a:p>
          <a:p>
            <a:pPr lvl="0" marL="485394" indent="-485394" defTabSz="896111">
              <a:lnSpc>
                <a:spcPct val="80000"/>
              </a:lnSpc>
              <a:spcBef>
                <a:spcPts val="600"/>
              </a:spcBef>
              <a:buChar char="@"/>
              <a:defRPr sz="1800"/>
            </a:pPr>
            <a:r>
              <a:rPr sz="2548"/>
              <a:t>Try to review at least 10 minutes to assure retention of the material.  Short, fact and frequent reviews will produce far better understanding than studying all night.</a:t>
            </a:r>
            <a:endParaRPr sz="2548"/>
          </a:p>
          <a:p>
            <a:pPr lvl="0" marL="485394" indent="-485394" defTabSz="896111">
              <a:lnSpc>
                <a:spcPct val="80000"/>
              </a:lnSpc>
              <a:spcBef>
                <a:spcPts val="600"/>
              </a:spcBef>
              <a:buChar char="@"/>
              <a:defRPr sz="1800"/>
            </a:pPr>
            <a:r>
              <a:rPr sz="2548"/>
              <a:t>Two benefits of review stand out:</a:t>
            </a:r>
            <a:endParaRPr sz="2548"/>
          </a:p>
          <a:p>
            <a:pPr lvl="1" marL="872775" indent="-410718" defTabSz="896111">
              <a:lnSpc>
                <a:spcPct val="80000"/>
              </a:lnSpc>
              <a:spcBef>
                <a:spcPts val="500"/>
              </a:spcBef>
              <a:defRPr sz="1800"/>
            </a:pPr>
            <a:r>
              <a:rPr sz="2156"/>
              <a:t>You are able to connect the new material with previously learned information. </a:t>
            </a:r>
            <a:endParaRPr sz="2156"/>
          </a:p>
          <a:p>
            <a:pPr lvl="1" marL="872775" indent="-410718" defTabSz="896111">
              <a:lnSpc>
                <a:spcPct val="80000"/>
              </a:lnSpc>
              <a:spcBef>
                <a:spcPts val="500"/>
              </a:spcBef>
              <a:defRPr sz="1800"/>
            </a:pPr>
            <a:r>
              <a:rPr sz="2156"/>
              <a:t>You are better prepared for tests and exams. Constant review means you do not have to cram before exams, suffer less from test anxiety, and have better recall of information learned during tests.</a:t>
            </a:r>
          </a:p>
        </p:txBody>
      </p:sp>
    </p:spTree>
  </p:cSld>
  <p:clrMapOvr>
    <a:masterClrMapping/>
  </p:clrMapOvr>
  <p:transition spd="fast" advClick="1">
    <p:dissolve/>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8" presetID="2" grpId="1" fill="hold">
                                  <p:stCondLst>
                                    <p:cond delay="0"/>
                                  </p:stCondLst>
                                  <p:iterate type="el" backwards="0">
                                    <p:tmAbs val="0"/>
                                  </p:iterate>
                                  <p:childTnLst>
                                    <p:set>
                                      <p:cBhvr>
                                        <p:cTn id="6" fill="hold"/>
                                        <p:tgtEl>
                                          <p:spTgt spid="69"/>
                                        </p:tgtEl>
                                        <p:attrNameLst>
                                          <p:attrName>style.visibility</p:attrName>
                                        </p:attrNameLst>
                                      </p:cBhvr>
                                      <p:to>
                                        <p:strVal val="visible"/>
                                      </p:to>
                                    </p:set>
                                    <p:anim calcmode="lin" valueType="num">
                                      <p:cBhvr>
                                        <p:cTn id="7" dur="1000" fill="hold"/>
                                        <p:tgtEl>
                                          <p:spTgt spid="69"/>
                                        </p:tgtEl>
                                        <p:attrNameLst>
                                          <p:attrName>ppt_x</p:attrName>
                                        </p:attrNameLst>
                                      </p:cBhvr>
                                      <p:tavLst>
                                        <p:tav tm="0">
                                          <p:val>
                                            <p:strVal val="0-#ppt_w/2"/>
                                          </p:val>
                                        </p:tav>
                                        <p:tav tm="100000">
                                          <p:val>
                                            <p:strVal val="#ppt_x"/>
                                          </p:val>
                                        </p:tav>
                                      </p:tavLst>
                                    </p:anim>
                                    <p:anim calcmode="lin" valueType="num">
                                      <p:cBhvr>
                                        <p:cTn id="8" dur="1000" fill="hold"/>
                                        <p:tgtEl>
                                          <p:spTgt spid="6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0" presetID="10" grpId="2" fill="hold">
                                  <p:stCondLst>
                                    <p:cond delay="0"/>
                                  </p:stCondLst>
                                  <p:iterate type="el" backwards="0">
                                    <p:tmAbs val="0"/>
                                  </p:iterate>
                                  <p:childTnLst>
                                    <p:set>
                                      <p:cBhvr>
                                        <p:cTn id="12" fill="hold"/>
                                        <p:tgtEl>
                                          <p:spTgt spid="70">
                                            <p:bg/>
                                          </p:spTgt>
                                        </p:tgtEl>
                                        <p:attrNameLst>
                                          <p:attrName>style.visibility</p:attrName>
                                        </p:attrNameLst>
                                      </p:cBhvr>
                                      <p:to>
                                        <p:strVal val="visible"/>
                                      </p:to>
                                    </p:set>
                                    <p:animEffect filter="fade" transition="in">
                                      <p:cBhvr>
                                        <p:cTn id="13" dur="500"/>
                                        <p:tgtEl>
                                          <p:spTgt spid="70">
                                            <p:bg/>
                                          </p:spTgt>
                                        </p:tgtEl>
                                      </p:cBhvr>
                                    </p:animEffect>
                                  </p:childTnLst>
                                </p:cTn>
                              </p:par>
                              <p:par>
                                <p:cTn id="14" presetClass="entr" presetSubtype="0" presetID="10" grpId="2" fill="hold">
                                  <p:stCondLst>
                                    <p:cond delay="0"/>
                                  </p:stCondLst>
                                  <p:iterate type="el" backwards="0">
                                    <p:tmAbs val="0"/>
                                  </p:iterate>
                                  <p:childTnLst>
                                    <p:set>
                                      <p:cBhvr>
                                        <p:cTn id="15" fill="hold"/>
                                        <p:tgtEl>
                                          <p:spTgt spid="70">
                                            <p:txEl>
                                              <p:pRg st="0" end="0"/>
                                            </p:txEl>
                                          </p:spTgt>
                                        </p:tgtEl>
                                        <p:attrNameLst>
                                          <p:attrName>style.visibility</p:attrName>
                                        </p:attrNameLst>
                                      </p:cBhvr>
                                      <p:to>
                                        <p:strVal val="visible"/>
                                      </p:to>
                                    </p:set>
                                    <p:animEffect filter="fade" transition="in">
                                      <p:cBhvr>
                                        <p:cTn id="16" dur="500"/>
                                        <p:tgtEl>
                                          <p:spTgt spid="7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nodeType="clickEffect" presetClass="entr" presetSubtype="0" presetID="10" grpId="2" fill="hold">
                                  <p:stCondLst>
                                    <p:cond delay="0"/>
                                  </p:stCondLst>
                                  <p:iterate type="el" backwards="0">
                                    <p:tmAbs val="0"/>
                                  </p:iterate>
                                  <p:childTnLst>
                                    <p:set>
                                      <p:cBhvr>
                                        <p:cTn id="20" fill="hold"/>
                                        <p:tgtEl>
                                          <p:spTgt spid="70">
                                            <p:txEl>
                                              <p:pRg st="1" end="1"/>
                                            </p:txEl>
                                          </p:spTgt>
                                        </p:tgtEl>
                                        <p:attrNameLst>
                                          <p:attrName>style.visibility</p:attrName>
                                        </p:attrNameLst>
                                      </p:cBhvr>
                                      <p:to>
                                        <p:strVal val="visible"/>
                                      </p:to>
                                    </p:set>
                                    <p:animEffect filter="fade" transition="in">
                                      <p:cBhvr>
                                        <p:cTn id="21" dur="500"/>
                                        <p:tgtEl>
                                          <p:spTgt spid="70">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nodeType="clickEffect" presetClass="entr" presetSubtype="0" presetID="10" grpId="2" fill="hold">
                                  <p:stCondLst>
                                    <p:cond delay="0"/>
                                  </p:stCondLst>
                                  <p:iterate type="el" backwards="0">
                                    <p:tmAbs val="0"/>
                                  </p:iterate>
                                  <p:childTnLst>
                                    <p:set>
                                      <p:cBhvr>
                                        <p:cTn id="25" fill="hold"/>
                                        <p:tgtEl>
                                          <p:spTgt spid="70">
                                            <p:txEl>
                                              <p:pRg st="2" end="2"/>
                                            </p:txEl>
                                          </p:spTgt>
                                        </p:tgtEl>
                                        <p:attrNameLst>
                                          <p:attrName>style.visibility</p:attrName>
                                        </p:attrNameLst>
                                      </p:cBhvr>
                                      <p:to>
                                        <p:strVal val="visible"/>
                                      </p:to>
                                    </p:set>
                                    <p:animEffect filter="fade" transition="in">
                                      <p:cBhvr>
                                        <p:cTn id="26" dur="500"/>
                                        <p:tgtEl>
                                          <p:spTgt spid="70">
                                            <p:txEl>
                                              <p:pRg st="2" end="2"/>
                                            </p:txEl>
                                          </p:spTgt>
                                        </p:tgtEl>
                                      </p:cBhvr>
                                    </p:animEffect>
                                  </p:childTnLst>
                                </p:cTn>
                              </p:par>
                              <p:par>
                                <p:cTn id="27" presetClass="entr" presetSubtype="0" presetID="10" grpId="2" fill="hold">
                                  <p:stCondLst>
                                    <p:cond delay="0"/>
                                  </p:stCondLst>
                                  <p:iterate type="el" backwards="0">
                                    <p:tmAbs val="0"/>
                                  </p:iterate>
                                  <p:childTnLst>
                                    <p:set>
                                      <p:cBhvr>
                                        <p:cTn id="28" fill="hold"/>
                                        <p:tgtEl>
                                          <p:spTgt spid="70">
                                            <p:txEl>
                                              <p:pRg st="3" end="3"/>
                                            </p:txEl>
                                          </p:spTgt>
                                        </p:tgtEl>
                                        <p:attrNameLst>
                                          <p:attrName>style.visibility</p:attrName>
                                        </p:attrNameLst>
                                      </p:cBhvr>
                                      <p:to>
                                        <p:strVal val="visible"/>
                                      </p:to>
                                    </p:set>
                                    <p:animEffect filter="fade" transition="in">
                                      <p:cBhvr>
                                        <p:cTn id="29" dur="500"/>
                                        <p:tgtEl>
                                          <p:spTgt spid="70">
                                            <p:txEl>
                                              <p:pRg st="3" end="3"/>
                                            </p:txEl>
                                          </p:spTgt>
                                        </p:tgtEl>
                                      </p:cBhvr>
                                    </p:animEffect>
                                  </p:childTnLst>
                                </p:cTn>
                              </p:par>
                              <p:par>
                                <p:cTn id="30" presetClass="entr" presetSubtype="0" presetID="10" grpId="2" fill="hold">
                                  <p:stCondLst>
                                    <p:cond delay="0"/>
                                  </p:stCondLst>
                                  <p:iterate type="el" backwards="0">
                                    <p:tmAbs val="0"/>
                                  </p:iterate>
                                  <p:childTnLst>
                                    <p:set>
                                      <p:cBhvr>
                                        <p:cTn id="31" fill="hold"/>
                                        <p:tgtEl>
                                          <p:spTgt spid="70">
                                            <p:txEl>
                                              <p:pRg st="4" end="4"/>
                                            </p:txEl>
                                          </p:spTgt>
                                        </p:tgtEl>
                                        <p:attrNameLst>
                                          <p:attrName>style.visibility</p:attrName>
                                        </p:attrNameLst>
                                      </p:cBhvr>
                                      <p:to>
                                        <p:strVal val="visible"/>
                                      </p:to>
                                    </p:set>
                                    <p:animEffect filter="fade" transition="in">
                                      <p:cBhvr>
                                        <p:cTn id="32" dur="500"/>
                                        <p:tgtEl>
                                          <p:spTgt spid="70">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9" grpId="1"/>
      <p:bldP build="p" bldLvl="1" animBg="1" rev="0" advAuto="0" spid="70" grpId="2"/>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title" idx="4294967295"/>
          </p:nvPr>
        </p:nvSpPr>
        <p:spPr>
          <a:xfrm>
            <a:off x="574675" y="304800"/>
            <a:ext cx="8001000" cy="1216025"/>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3800"/>
              <a:t>Saving time on note-taking</a:t>
            </a:r>
          </a:p>
        </p:txBody>
      </p:sp>
      <p:sp>
        <p:nvSpPr>
          <p:cNvPr id="73" name="Shape 73"/>
          <p:cNvSpPr/>
          <p:nvPr>
            <p:ph type="body" idx="4294967295"/>
          </p:nvPr>
        </p:nvSpPr>
        <p:spPr>
          <a:xfrm>
            <a:off x="566737" y="1752600"/>
            <a:ext cx="8001001" cy="42672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Char char="@"/>
              <a:defRPr sz="1800"/>
            </a:pPr>
            <a:r>
              <a:rPr sz="3000"/>
              <a:t>Some students say that they plan to rewrite or type their notes later.</a:t>
            </a:r>
            <a:endParaRPr sz="3000"/>
          </a:p>
          <a:p>
            <a:pPr lvl="0">
              <a:buChar char="@"/>
              <a:defRPr sz="1800"/>
            </a:pPr>
            <a:r>
              <a:rPr sz="3000"/>
              <a:t>To do so is to use a double amount of time: once to take the original notes and a second to rewrite them.</a:t>
            </a:r>
            <a:endParaRPr sz="3000"/>
          </a:p>
          <a:p>
            <a:pPr lvl="0">
              <a:buChar char="@"/>
              <a:defRPr sz="1800"/>
            </a:pPr>
            <a:r>
              <a:rPr sz="3000"/>
              <a:t>The advice is simple: </a:t>
            </a:r>
            <a:r>
              <a:rPr b="1" sz="3000"/>
              <a:t>DO IT RIGHT THE FIRST TIME!</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presetClass="entr" presetSubtype="16" presetID="4" grpId="2" fill="hold">
                                  <p:stCondLst>
                                    <p:cond delay="0"/>
                                  </p:stCondLst>
                                  <p:iterate type="el" backwards="0">
                                    <p:tmAbs val="0"/>
                                  </p:iterate>
                                  <p:childTnLst>
                                    <p:set>
                                      <p:cBhvr>
                                        <p:cTn id="10" fill="hold"/>
                                        <p:tgtEl>
                                          <p:spTgt spid="73">
                                            <p:bg/>
                                          </p:spTgt>
                                        </p:tgtEl>
                                        <p:attrNameLst>
                                          <p:attrName>style.visibility</p:attrName>
                                        </p:attrNameLst>
                                      </p:cBhvr>
                                      <p:to>
                                        <p:strVal val="visible"/>
                                      </p:to>
                                    </p:set>
                                    <p:animEffect filter="box(in)" transition="in">
                                      <p:cBhvr>
                                        <p:cTn id="11" dur="2000"/>
                                        <p:tgtEl>
                                          <p:spTgt spid="73">
                                            <p:bg/>
                                          </p:spTgt>
                                        </p:tgtEl>
                                      </p:cBhvr>
                                    </p:animEffect>
                                  </p:childTnLst>
                                </p:cTn>
                              </p:par>
                              <p:par>
                                <p:cTn id="12" presetClass="entr" presetSubtype="16" presetID="4" grpId="2" fill="hold">
                                  <p:stCondLst>
                                    <p:cond delay="0"/>
                                  </p:stCondLst>
                                  <p:iterate type="el" backwards="0">
                                    <p:tmAbs val="0"/>
                                  </p:iterate>
                                  <p:childTnLst>
                                    <p:set>
                                      <p:cBhvr>
                                        <p:cTn id="13" fill="hold"/>
                                        <p:tgtEl>
                                          <p:spTgt spid="73">
                                            <p:txEl>
                                              <p:pRg st="0" end="0"/>
                                            </p:txEl>
                                          </p:spTgt>
                                        </p:tgtEl>
                                        <p:attrNameLst>
                                          <p:attrName>style.visibility</p:attrName>
                                        </p:attrNameLst>
                                      </p:cBhvr>
                                      <p:to>
                                        <p:strVal val="visible"/>
                                      </p:to>
                                    </p:set>
                                    <p:animEffect filter="box(in)" transition="in">
                                      <p:cBhvr>
                                        <p:cTn id="14" dur="2000"/>
                                        <p:tgtEl>
                                          <p:spTgt spid="7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nodeType="clickEffect" presetClass="entr" presetSubtype="16" presetID="4" grpId="2" fill="hold">
                                  <p:stCondLst>
                                    <p:cond delay="0"/>
                                  </p:stCondLst>
                                  <p:iterate type="el" backwards="0">
                                    <p:tmAbs val="0"/>
                                  </p:iterate>
                                  <p:childTnLst>
                                    <p:set>
                                      <p:cBhvr>
                                        <p:cTn id="18" fill="hold"/>
                                        <p:tgtEl>
                                          <p:spTgt spid="73">
                                            <p:txEl>
                                              <p:pRg st="1" end="1"/>
                                            </p:txEl>
                                          </p:spTgt>
                                        </p:tgtEl>
                                        <p:attrNameLst>
                                          <p:attrName>style.visibility</p:attrName>
                                        </p:attrNameLst>
                                      </p:cBhvr>
                                      <p:to>
                                        <p:strVal val="visible"/>
                                      </p:to>
                                    </p:set>
                                    <p:animEffect filter="box(in)" transition="in">
                                      <p:cBhvr>
                                        <p:cTn id="19" dur="2000"/>
                                        <p:tgtEl>
                                          <p:spTgt spid="7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nodeType="clickEffect" presetClass="entr" presetSubtype="16" presetID="4" grpId="2" fill="hold">
                                  <p:stCondLst>
                                    <p:cond delay="0"/>
                                  </p:stCondLst>
                                  <p:iterate type="el" backwards="0">
                                    <p:tmAbs val="0"/>
                                  </p:iterate>
                                  <p:childTnLst>
                                    <p:set>
                                      <p:cBhvr>
                                        <p:cTn id="23" fill="hold"/>
                                        <p:tgtEl>
                                          <p:spTgt spid="73">
                                            <p:txEl>
                                              <p:pRg st="2" end="2"/>
                                            </p:txEl>
                                          </p:spTgt>
                                        </p:tgtEl>
                                        <p:attrNameLst>
                                          <p:attrName>style.visibility</p:attrName>
                                        </p:attrNameLst>
                                      </p:cBhvr>
                                      <p:to>
                                        <p:strVal val="visible"/>
                                      </p:to>
                                    </p:set>
                                    <p:animEffect filter="box(in)" transition="in">
                                      <p:cBhvr>
                                        <p:cTn id="24" dur="2000"/>
                                        <p:tgtEl>
                                          <p:spTgt spid="73">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73" grpId="2"/>
      <p:bldP build="whole" bldLvl="1" animBg="1" rev="0" advAuto="0" spid="72" grpId="1"/>
    </p:bldLst>
  </p:timing>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title" idx="4294967295"/>
          </p:nvPr>
        </p:nvSpPr>
        <p:spPr>
          <a:xfrm>
            <a:off x="574675" y="304800"/>
            <a:ext cx="8001000" cy="1216025"/>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3800"/>
              <a:t>Should you use shorthand?</a:t>
            </a:r>
          </a:p>
        </p:txBody>
      </p:sp>
      <p:sp>
        <p:nvSpPr>
          <p:cNvPr id="76" name="Shape 76"/>
          <p:cNvSpPr/>
          <p:nvPr>
            <p:ph type="body" idx="4294967295"/>
          </p:nvPr>
        </p:nvSpPr>
        <p:spPr>
          <a:xfrm>
            <a:off x="566737" y="1752599"/>
            <a:ext cx="8001001" cy="4572002"/>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360256" indent="-360256">
              <a:lnSpc>
                <a:spcPct val="90000"/>
              </a:lnSpc>
              <a:spcBef>
                <a:spcPts val="500"/>
              </a:spcBef>
              <a:buChar char="@"/>
              <a:defRPr sz="1800"/>
            </a:pPr>
            <a:r>
              <a:rPr sz="2300"/>
              <a:t>There are some students who attempt to take notes in shorthand.  Though shorthand is a valuable tool for a secretary, it is almost worthless for a student doing academic work.  Here's why.</a:t>
            </a:r>
            <a:endParaRPr sz="2300"/>
          </a:p>
          <a:p>
            <a:pPr lvl="1" marL="824095" indent="-352608">
              <a:lnSpc>
                <a:spcPct val="90000"/>
              </a:lnSpc>
              <a:spcBef>
                <a:spcPts val="500"/>
              </a:spcBef>
              <a:defRPr sz="1800"/>
            </a:pPr>
            <a:r>
              <a:rPr sz="2100"/>
              <a:t>Notes in shorthand cannot be studied in that form.  They must first be transcribed.</a:t>
            </a:r>
            <a:endParaRPr sz="2100"/>
          </a:p>
          <a:p>
            <a:pPr lvl="1" marL="824095" indent="-352608">
              <a:lnSpc>
                <a:spcPct val="90000"/>
              </a:lnSpc>
              <a:spcBef>
                <a:spcPts val="500"/>
              </a:spcBef>
              <a:defRPr sz="1800"/>
            </a:pPr>
            <a:r>
              <a:rPr sz="2100"/>
              <a:t>The act of transcribing notes takes an inordinate amount of time and energy but does not significantly contribute to their mastery.</a:t>
            </a:r>
            <a:endParaRPr sz="2100"/>
          </a:p>
          <a:p>
            <a:pPr lvl="1" marL="824095" indent="-352608">
              <a:lnSpc>
                <a:spcPct val="90000"/>
              </a:lnSpc>
              <a:spcBef>
                <a:spcPts val="500"/>
              </a:spcBef>
              <a:defRPr sz="1800"/>
            </a:pPr>
            <a:r>
              <a:rPr sz="2100"/>
              <a:t>It is far better to have taken the notes originally in regular writing and then spend the time after that in direct study and </a:t>
            </a:r>
            <a:r>
              <a:rPr b="1" sz="2100"/>
              <a:t>recitation </a:t>
            </a:r>
            <a:r>
              <a:rPr sz="2100"/>
              <a:t>of the notes.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75"/>
                                        </p:tgtEl>
                                        <p:attrNameLst>
                                          <p:attrName>style.visibility</p:attrName>
                                        </p:attrNameLst>
                                      </p:cBhvr>
                                      <p:to>
                                        <p:strVal val="visible"/>
                                      </p:to>
                                    </p:set>
                                    <p:animEffect filter="fade" transition="in">
                                      <p:cBhvr>
                                        <p:cTn id="7" dur="500"/>
                                        <p:tgtEl>
                                          <p:spTgt spid="75"/>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16" presetID="4" grpId="2" fill="hold">
                                  <p:stCondLst>
                                    <p:cond delay="0"/>
                                  </p:stCondLst>
                                  <p:iterate type="el" backwards="0">
                                    <p:tmAbs val="0"/>
                                  </p:iterate>
                                  <p:childTnLst>
                                    <p:set>
                                      <p:cBhvr>
                                        <p:cTn id="11" fill="hold"/>
                                        <p:tgtEl>
                                          <p:spTgt spid="76">
                                            <p:bg/>
                                          </p:spTgt>
                                        </p:tgtEl>
                                        <p:attrNameLst>
                                          <p:attrName>style.visibility</p:attrName>
                                        </p:attrNameLst>
                                      </p:cBhvr>
                                      <p:to>
                                        <p:strVal val="visible"/>
                                      </p:to>
                                    </p:set>
                                    <p:animEffect filter="box(in)" transition="in">
                                      <p:cBhvr>
                                        <p:cTn id="12" dur="2000"/>
                                        <p:tgtEl>
                                          <p:spTgt spid="76">
                                            <p:bg/>
                                          </p:spTgt>
                                        </p:tgtEl>
                                      </p:cBhvr>
                                    </p:animEffect>
                                  </p:childTnLst>
                                </p:cTn>
                              </p:par>
                              <p:par>
                                <p:cTn id="13" presetClass="entr" presetSubtype="16" presetID="4" grpId="2" fill="hold">
                                  <p:stCondLst>
                                    <p:cond delay="0"/>
                                  </p:stCondLst>
                                  <p:iterate type="el" backwards="0">
                                    <p:tmAbs val="0"/>
                                  </p:iterate>
                                  <p:childTnLst>
                                    <p:set>
                                      <p:cBhvr>
                                        <p:cTn id="14" fill="hold"/>
                                        <p:tgtEl>
                                          <p:spTgt spid="76">
                                            <p:txEl>
                                              <p:pRg st="0" end="0"/>
                                            </p:txEl>
                                          </p:spTgt>
                                        </p:tgtEl>
                                        <p:attrNameLst>
                                          <p:attrName>style.visibility</p:attrName>
                                        </p:attrNameLst>
                                      </p:cBhvr>
                                      <p:to>
                                        <p:strVal val="visible"/>
                                      </p:to>
                                    </p:set>
                                    <p:animEffect filter="box(in)" transition="in">
                                      <p:cBhvr>
                                        <p:cTn id="15" dur="2000"/>
                                        <p:tgtEl>
                                          <p:spTgt spid="76">
                                            <p:txEl>
                                              <p:pRg st="0" end="0"/>
                                            </p:txEl>
                                          </p:spTgt>
                                        </p:tgtEl>
                                      </p:cBhvr>
                                    </p:animEffect>
                                  </p:childTnLst>
                                </p:cTn>
                              </p:par>
                              <p:par>
                                <p:cTn id="16" presetClass="entr" presetSubtype="16" presetID="4" grpId="2" fill="hold">
                                  <p:stCondLst>
                                    <p:cond delay="0"/>
                                  </p:stCondLst>
                                  <p:iterate type="el" backwards="0">
                                    <p:tmAbs val="0"/>
                                  </p:iterate>
                                  <p:childTnLst>
                                    <p:set>
                                      <p:cBhvr>
                                        <p:cTn id="17" fill="hold"/>
                                        <p:tgtEl>
                                          <p:spTgt spid="76">
                                            <p:txEl>
                                              <p:pRg st="1" end="1"/>
                                            </p:txEl>
                                          </p:spTgt>
                                        </p:tgtEl>
                                        <p:attrNameLst>
                                          <p:attrName>style.visibility</p:attrName>
                                        </p:attrNameLst>
                                      </p:cBhvr>
                                      <p:to>
                                        <p:strVal val="visible"/>
                                      </p:to>
                                    </p:set>
                                    <p:animEffect filter="box(in)" transition="in">
                                      <p:cBhvr>
                                        <p:cTn id="18" dur="2000"/>
                                        <p:tgtEl>
                                          <p:spTgt spid="76">
                                            <p:txEl>
                                              <p:pRg st="1" end="1"/>
                                            </p:txEl>
                                          </p:spTgt>
                                        </p:tgtEl>
                                      </p:cBhvr>
                                    </p:animEffect>
                                  </p:childTnLst>
                                </p:cTn>
                              </p:par>
                              <p:par>
                                <p:cTn id="19" presetClass="entr" presetSubtype="16" presetID="4" grpId="2" fill="hold">
                                  <p:stCondLst>
                                    <p:cond delay="0"/>
                                  </p:stCondLst>
                                  <p:iterate type="el" backwards="0">
                                    <p:tmAbs val="0"/>
                                  </p:iterate>
                                  <p:childTnLst>
                                    <p:set>
                                      <p:cBhvr>
                                        <p:cTn id="20" fill="hold"/>
                                        <p:tgtEl>
                                          <p:spTgt spid="76">
                                            <p:txEl>
                                              <p:pRg st="2" end="2"/>
                                            </p:txEl>
                                          </p:spTgt>
                                        </p:tgtEl>
                                        <p:attrNameLst>
                                          <p:attrName>style.visibility</p:attrName>
                                        </p:attrNameLst>
                                      </p:cBhvr>
                                      <p:to>
                                        <p:strVal val="visible"/>
                                      </p:to>
                                    </p:set>
                                    <p:animEffect filter="box(in)" transition="in">
                                      <p:cBhvr>
                                        <p:cTn id="21" dur="2000"/>
                                        <p:tgtEl>
                                          <p:spTgt spid="76">
                                            <p:txEl>
                                              <p:pRg st="2" end="2"/>
                                            </p:txEl>
                                          </p:spTgt>
                                        </p:tgtEl>
                                      </p:cBhvr>
                                    </p:animEffect>
                                  </p:childTnLst>
                                </p:cTn>
                              </p:par>
                              <p:par>
                                <p:cTn id="22" presetClass="entr" presetSubtype="16" presetID="4" grpId="2" fill="hold">
                                  <p:stCondLst>
                                    <p:cond delay="0"/>
                                  </p:stCondLst>
                                  <p:iterate type="el" backwards="0">
                                    <p:tmAbs val="0"/>
                                  </p:iterate>
                                  <p:childTnLst>
                                    <p:set>
                                      <p:cBhvr>
                                        <p:cTn id="23" fill="hold"/>
                                        <p:tgtEl>
                                          <p:spTgt spid="76">
                                            <p:txEl>
                                              <p:pRg st="3" end="3"/>
                                            </p:txEl>
                                          </p:spTgt>
                                        </p:tgtEl>
                                        <p:attrNameLst>
                                          <p:attrName>style.visibility</p:attrName>
                                        </p:attrNameLst>
                                      </p:cBhvr>
                                      <p:to>
                                        <p:strVal val="visible"/>
                                      </p:to>
                                    </p:set>
                                    <p:animEffect filter="box(in)" transition="in">
                                      <p:cBhvr>
                                        <p:cTn id="24" dur="2000"/>
                                        <p:tgtEl>
                                          <p:spTgt spid="76">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76" grpId="2"/>
      <p:bldP build="whole" bldLvl="1" animBg="1" rev="0" advAuto="0" spid="75"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 name="Shape 21"/>
          <p:cNvSpPr/>
          <p:nvPr>
            <p:ph type="title" idx="4294967295"/>
          </p:nvPr>
        </p:nvSpPr>
        <p:spPr>
          <a:xfrm>
            <a:off x="574675" y="304800"/>
            <a:ext cx="8001000" cy="1216025"/>
          </a:xfrm>
          <a:prstGeom prst="rect">
            <a:avLst/>
          </a:prstGeom>
          <a:ln w="12700">
            <a:miter lim="400000"/>
          </a:ln>
        </p:spPr>
        <p:txBody>
          <a:bodyPr lIns="0" tIns="0" rIns="0" bIns="0" anchor="b">
            <a:normAutofit fontScale="100000" lnSpcReduction="0"/>
          </a:bodyPr>
          <a:lstStyle/>
          <a:p>
            <a:pPr lvl="0"/>
          </a:p>
        </p:txBody>
      </p:sp>
      <p:sp>
        <p:nvSpPr>
          <p:cNvPr id="22" name="Shape 22"/>
          <p:cNvSpPr/>
          <p:nvPr>
            <p:ph type="body" idx="4294967295"/>
          </p:nvPr>
        </p:nvSpPr>
        <p:spPr>
          <a:xfrm>
            <a:off x="566737" y="1752600"/>
            <a:ext cx="8001001" cy="42672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lnSpc>
                <a:spcPct val="90000"/>
              </a:lnSpc>
              <a:buChar char="@"/>
              <a:defRPr sz="1800"/>
            </a:pPr>
            <a:r>
              <a:rPr sz="3000"/>
              <a:t>Learning to take notes effectively helps you to improve study and work habits and to remember important information.</a:t>
            </a:r>
            <a:endParaRPr sz="3000"/>
          </a:p>
          <a:p>
            <a:pPr lvl="0">
              <a:lnSpc>
                <a:spcPct val="90000"/>
              </a:lnSpc>
              <a:buChar char="@"/>
              <a:defRPr sz="1800"/>
            </a:pPr>
            <a:r>
              <a:rPr sz="3000"/>
              <a:t>Often, you are deceived into thinking that because you </a:t>
            </a:r>
            <a:r>
              <a:rPr b="1" sz="3000"/>
              <a:t>understand</a:t>
            </a:r>
            <a:r>
              <a:rPr sz="3000"/>
              <a:t> everything that is said in class you will therefore remember it.  This is dead wrong!  Write it down.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22">
                                            <p:bg/>
                                          </p:spTgt>
                                        </p:tgtEl>
                                        <p:attrNameLst>
                                          <p:attrName>style.visibility</p:attrName>
                                        </p:attrNameLst>
                                      </p:cBhvr>
                                      <p:to>
                                        <p:strVal val="visible"/>
                                      </p:to>
                                    </p:set>
                                    <p:anim calcmode="lin" valueType="num">
                                      <p:cBhvr>
                                        <p:cTn id="7" dur="500" fill="hold"/>
                                        <p:tgtEl>
                                          <p:spTgt spid="22">
                                            <p:bg/>
                                          </p:spTgt>
                                        </p:tgtEl>
                                        <p:attrNameLst>
                                          <p:attrName>ppt_x</p:attrName>
                                        </p:attrNameLst>
                                      </p:cBhvr>
                                      <p:tavLst>
                                        <p:tav tm="0">
                                          <p:val>
                                            <p:strVal val="#ppt_x"/>
                                          </p:val>
                                        </p:tav>
                                        <p:tav tm="100000">
                                          <p:val>
                                            <p:strVal val="#ppt_x"/>
                                          </p:val>
                                        </p:tav>
                                      </p:tavLst>
                                    </p:anim>
                                    <p:anim calcmode="lin" valueType="num">
                                      <p:cBhvr>
                                        <p:cTn id="8" dur="500" fill="hold"/>
                                        <p:tgtEl>
                                          <p:spTgt spid="22">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22">
                                            <p:txEl>
                                              <p:pRg st="0" end="0"/>
                                            </p:txEl>
                                          </p:spTgt>
                                        </p:tgtEl>
                                        <p:attrNameLst>
                                          <p:attrName>style.visibility</p:attrName>
                                        </p:attrNameLst>
                                      </p:cBhvr>
                                      <p:to>
                                        <p:strVal val="visible"/>
                                      </p:to>
                                    </p:set>
                                    <p:anim calcmode="lin" valueType="num">
                                      <p:cBhvr>
                                        <p:cTn id="11"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22">
                                            <p:txEl>
                                              <p:pRg st="1" end="1"/>
                                            </p:txEl>
                                          </p:spTgt>
                                        </p:tgtEl>
                                        <p:attrNameLst>
                                          <p:attrName>style.visibility</p:attrName>
                                        </p:attrNameLst>
                                      </p:cBhvr>
                                      <p:to>
                                        <p:strVal val="visible"/>
                                      </p:to>
                                    </p:set>
                                    <p:anim calcmode="lin" valueType="num">
                                      <p:cBhvr>
                                        <p:cTn id="17"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2" grpId="1"/>
    </p:bldLst>
  </p:timing>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title" idx="4294967295"/>
          </p:nvPr>
        </p:nvSpPr>
        <p:spPr>
          <a:xfrm>
            <a:off x="574675" y="304800"/>
            <a:ext cx="8001000" cy="1216025"/>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3800"/>
              <a:t>Tape recording notes</a:t>
            </a:r>
          </a:p>
        </p:txBody>
      </p:sp>
      <p:sp>
        <p:nvSpPr>
          <p:cNvPr id="79" name="Shape 79"/>
          <p:cNvSpPr/>
          <p:nvPr>
            <p:ph type="body" idx="4294967295"/>
          </p:nvPr>
        </p:nvSpPr>
        <p:spPr>
          <a:xfrm>
            <a:off x="566737" y="1981200"/>
            <a:ext cx="8001001" cy="4038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407246" indent="-407246">
              <a:spcBef>
                <a:spcPts val="600"/>
              </a:spcBef>
              <a:buChar char="@"/>
              <a:defRPr sz="1800"/>
            </a:pPr>
            <a:r>
              <a:rPr sz="2600"/>
              <a:t>The lecture on tape precludes flexibility.</a:t>
            </a:r>
            <a:endParaRPr sz="2600"/>
          </a:p>
          <a:p>
            <a:pPr lvl="0" marL="407246" indent="-407246">
              <a:spcBef>
                <a:spcPts val="600"/>
              </a:spcBef>
              <a:buChar char="@"/>
              <a:defRPr sz="1800"/>
            </a:pPr>
            <a:r>
              <a:rPr sz="2600"/>
              <a:t>The lecture on tape has to be listened to in its entirety including the worthwhile points as well as the "fillers."</a:t>
            </a:r>
            <a:endParaRPr sz="2600"/>
          </a:p>
          <a:p>
            <a:pPr lvl="0" marL="407246" indent="-407246">
              <a:spcBef>
                <a:spcPts val="600"/>
              </a:spcBef>
              <a:buChar char="@"/>
              <a:defRPr sz="1800"/>
            </a:pPr>
            <a:r>
              <a:rPr sz="2600"/>
              <a:t>If you take the easy way out - recording the lecture on tape as you sit back doing nothing - will box you into inflexibility.</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78"/>
                                        </p:tgtEl>
                                        <p:attrNameLst>
                                          <p:attrName>style.visibility</p:attrName>
                                        </p:attrNameLst>
                                      </p:cBhvr>
                                      <p:to>
                                        <p:strVal val="visible"/>
                                      </p:to>
                                    </p:set>
                                    <p:animEffect filter="fade" transition="in">
                                      <p:cBhvr>
                                        <p:cTn id="7" dur="500"/>
                                        <p:tgtEl>
                                          <p:spTgt spid="78"/>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4" presetID="2" grpId="2" fill="hold">
                                  <p:stCondLst>
                                    <p:cond delay="0"/>
                                  </p:stCondLst>
                                  <p:iterate type="el" backwards="0">
                                    <p:tmAbs val="0"/>
                                  </p:iterate>
                                  <p:childTnLst>
                                    <p:set>
                                      <p:cBhvr>
                                        <p:cTn id="11" fill="hold"/>
                                        <p:tgtEl>
                                          <p:spTgt spid="79">
                                            <p:bg/>
                                          </p:spTgt>
                                        </p:tgtEl>
                                        <p:attrNameLst>
                                          <p:attrName>style.visibility</p:attrName>
                                        </p:attrNameLst>
                                      </p:cBhvr>
                                      <p:to>
                                        <p:strVal val="visible"/>
                                      </p:to>
                                    </p:set>
                                    <p:anim calcmode="lin" valueType="num">
                                      <p:cBhvr>
                                        <p:cTn id="12" dur="500" fill="hold"/>
                                        <p:tgtEl>
                                          <p:spTgt spid="79">
                                            <p:bg/>
                                          </p:spTgt>
                                        </p:tgtEl>
                                        <p:attrNameLst>
                                          <p:attrName>ppt_x</p:attrName>
                                        </p:attrNameLst>
                                      </p:cBhvr>
                                      <p:tavLst>
                                        <p:tav tm="0">
                                          <p:val>
                                            <p:strVal val="#ppt_x"/>
                                          </p:val>
                                        </p:tav>
                                        <p:tav tm="100000">
                                          <p:val>
                                            <p:strVal val="#ppt_x"/>
                                          </p:val>
                                        </p:tav>
                                      </p:tavLst>
                                    </p:anim>
                                    <p:anim calcmode="lin" valueType="num">
                                      <p:cBhvr>
                                        <p:cTn id="13" dur="500" fill="hold"/>
                                        <p:tgtEl>
                                          <p:spTgt spid="79">
                                            <p:bg/>
                                          </p:spTgt>
                                        </p:tgtEl>
                                        <p:attrNameLst>
                                          <p:attrName>ppt_y</p:attrName>
                                        </p:attrNameLst>
                                      </p:cBhvr>
                                      <p:tavLst>
                                        <p:tav tm="0">
                                          <p:val>
                                            <p:strVal val="1+#ppt_h/2"/>
                                          </p:val>
                                        </p:tav>
                                        <p:tav tm="100000">
                                          <p:val>
                                            <p:strVal val="#ppt_y"/>
                                          </p:val>
                                        </p:tav>
                                      </p:tavLst>
                                    </p:anim>
                                  </p:childTnLst>
                                </p:cTn>
                              </p:par>
                              <p:par>
                                <p:cTn id="14" presetClass="entr" presetSubtype="4" presetID="2" grpId="2" fill="hold">
                                  <p:stCondLst>
                                    <p:cond delay="0"/>
                                  </p:stCondLst>
                                  <p:iterate type="el" backwards="0">
                                    <p:tmAbs val="0"/>
                                  </p:iterate>
                                  <p:childTnLst>
                                    <p:set>
                                      <p:cBhvr>
                                        <p:cTn id="15" fill="hold"/>
                                        <p:tgtEl>
                                          <p:spTgt spid="79">
                                            <p:txEl>
                                              <p:pRg st="0" end="0"/>
                                            </p:txEl>
                                          </p:spTgt>
                                        </p:tgtEl>
                                        <p:attrNameLst>
                                          <p:attrName>style.visibility</p:attrName>
                                        </p:attrNameLst>
                                      </p:cBhvr>
                                      <p:to>
                                        <p:strVal val="visible"/>
                                      </p:to>
                                    </p:set>
                                    <p:anim calcmode="lin" valueType="num">
                                      <p:cBhvr>
                                        <p:cTn id="16" dur="500" fill="hold"/>
                                        <p:tgtEl>
                                          <p:spTgt spid="7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4" presetID="2" grpId="2" fill="hold">
                                  <p:stCondLst>
                                    <p:cond delay="0"/>
                                  </p:stCondLst>
                                  <p:iterate type="el" backwards="0">
                                    <p:tmAbs val="0"/>
                                  </p:iterate>
                                  <p:childTnLst>
                                    <p:set>
                                      <p:cBhvr>
                                        <p:cTn id="21" fill="hold"/>
                                        <p:tgtEl>
                                          <p:spTgt spid="79">
                                            <p:txEl>
                                              <p:pRg st="1" end="1"/>
                                            </p:txEl>
                                          </p:spTgt>
                                        </p:tgtEl>
                                        <p:attrNameLst>
                                          <p:attrName>style.visibility</p:attrName>
                                        </p:attrNameLst>
                                      </p:cBhvr>
                                      <p:to>
                                        <p:strVal val="visible"/>
                                      </p:to>
                                    </p:set>
                                    <p:anim calcmode="lin" valueType="num">
                                      <p:cBhvr>
                                        <p:cTn id="22" dur="500" fill="hold"/>
                                        <p:tgtEl>
                                          <p:spTgt spid="7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2" fill="hold">
                                  <p:stCondLst>
                                    <p:cond delay="0"/>
                                  </p:stCondLst>
                                  <p:iterate type="el" backwards="0">
                                    <p:tmAbs val="0"/>
                                  </p:iterate>
                                  <p:childTnLst>
                                    <p:set>
                                      <p:cBhvr>
                                        <p:cTn id="27" fill="hold"/>
                                        <p:tgtEl>
                                          <p:spTgt spid="79">
                                            <p:txEl>
                                              <p:pRg st="2" end="2"/>
                                            </p:txEl>
                                          </p:spTgt>
                                        </p:tgtEl>
                                        <p:attrNameLst>
                                          <p:attrName>style.visibility</p:attrName>
                                        </p:attrNameLst>
                                      </p:cBhvr>
                                      <p:to>
                                        <p:strVal val="visible"/>
                                      </p:to>
                                    </p:set>
                                    <p:anim calcmode="lin" valueType="num">
                                      <p:cBhvr>
                                        <p:cTn id="28" dur="500" fill="hold"/>
                                        <p:tgtEl>
                                          <p:spTgt spid="79">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7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79" grpId="2"/>
      <p:bldP build="whole" bldLvl="1" animBg="1" rev="0" advAuto="0" spid="78" grpId="1"/>
    </p:bldLst>
  </p:timing>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idx="4294967295"/>
          </p:nvPr>
        </p:nvSpPr>
        <p:spPr>
          <a:xfrm>
            <a:off x="574675" y="304800"/>
            <a:ext cx="8001000" cy="1216025"/>
          </a:xfrm>
          <a:prstGeom prst="rect">
            <a:avLst/>
          </a:prstGeom>
          <a:ln w="12700">
            <a:miter lim="400000"/>
          </a:ln>
        </p:spPr>
        <p:txBody>
          <a:bodyPr lIns="0" tIns="0" rIns="0" bIns="0" anchor="b">
            <a:normAutofit fontScale="100000" lnSpcReduction="0"/>
          </a:bodyPr>
          <a:lstStyle/>
          <a:p>
            <a:pPr lvl="0"/>
          </a:p>
        </p:txBody>
      </p:sp>
      <p:sp>
        <p:nvSpPr>
          <p:cNvPr id="82" name="Shape 82"/>
          <p:cNvSpPr/>
          <p:nvPr>
            <p:ph type="body" idx="4294967295"/>
          </p:nvPr>
        </p:nvSpPr>
        <p:spPr>
          <a:xfrm>
            <a:off x="566737" y="1752600"/>
            <a:ext cx="8001001" cy="4419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407246" indent="-407246">
              <a:lnSpc>
                <a:spcPct val="80000"/>
              </a:lnSpc>
              <a:spcBef>
                <a:spcPts val="600"/>
              </a:spcBef>
              <a:buChar char="@"/>
              <a:defRPr sz="1800"/>
            </a:pPr>
            <a:r>
              <a:rPr sz="2600"/>
              <a:t>Whereas, handwritten notes may be studied selectively.</a:t>
            </a:r>
            <a:endParaRPr sz="2600"/>
          </a:p>
          <a:p>
            <a:pPr lvl="0" marL="407246" indent="-407246">
              <a:lnSpc>
                <a:spcPct val="80000"/>
              </a:lnSpc>
              <a:spcBef>
                <a:spcPts val="600"/>
              </a:spcBef>
              <a:buChar char="@"/>
              <a:defRPr sz="1800"/>
            </a:pPr>
            <a:r>
              <a:rPr sz="2600"/>
              <a:t>Immediately after taking notes you can study them in five minutes before the next class as you walk toward the next building, as you drinks you coffee, or energy drink.</a:t>
            </a:r>
            <a:endParaRPr sz="2600"/>
          </a:p>
          <a:p>
            <a:pPr lvl="0" marL="407246" indent="-407246">
              <a:lnSpc>
                <a:spcPct val="80000"/>
              </a:lnSpc>
              <a:spcBef>
                <a:spcPts val="600"/>
              </a:spcBef>
              <a:buChar char="@"/>
              <a:defRPr sz="1800"/>
            </a:pPr>
            <a:r>
              <a:rPr sz="2600"/>
              <a:t>, in looking over your notes, may decide that the notes contain only four worthwhile ideas which you can highlight, relegating the rest of the lecture to obscurity.</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82">
                                            <p:bg/>
                                          </p:spTgt>
                                        </p:tgtEl>
                                        <p:attrNameLst>
                                          <p:attrName>style.visibility</p:attrName>
                                        </p:attrNameLst>
                                      </p:cBhvr>
                                      <p:to>
                                        <p:strVal val="visible"/>
                                      </p:to>
                                    </p:set>
                                    <p:anim calcmode="lin" valueType="num">
                                      <p:cBhvr>
                                        <p:cTn id="7" dur="500" fill="hold"/>
                                        <p:tgtEl>
                                          <p:spTgt spid="82">
                                            <p:bg/>
                                          </p:spTgt>
                                        </p:tgtEl>
                                        <p:attrNameLst>
                                          <p:attrName>ppt_x</p:attrName>
                                        </p:attrNameLst>
                                      </p:cBhvr>
                                      <p:tavLst>
                                        <p:tav tm="0">
                                          <p:val>
                                            <p:strVal val="#ppt_x"/>
                                          </p:val>
                                        </p:tav>
                                        <p:tav tm="100000">
                                          <p:val>
                                            <p:strVal val="#ppt_x"/>
                                          </p:val>
                                        </p:tav>
                                      </p:tavLst>
                                    </p:anim>
                                    <p:anim calcmode="lin" valueType="num">
                                      <p:cBhvr>
                                        <p:cTn id="8" dur="500" fill="hold"/>
                                        <p:tgtEl>
                                          <p:spTgt spid="82">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82">
                                            <p:txEl>
                                              <p:pRg st="0" end="0"/>
                                            </p:txEl>
                                          </p:spTgt>
                                        </p:tgtEl>
                                        <p:attrNameLst>
                                          <p:attrName>style.visibility</p:attrName>
                                        </p:attrNameLst>
                                      </p:cBhvr>
                                      <p:to>
                                        <p:strVal val="visible"/>
                                      </p:to>
                                    </p:set>
                                    <p:anim calcmode="lin" valueType="num">
                                      <p:cBhvr>
                                        <p:cTn id="11"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82">
                                            <p:txEl>
                                              <p:pRg st="1" end="1"/>
                                            </p:txEl>
                                          </p:spTgt>
                                        </p:tgtEl>
                                        <p:attrNameLst>
                                          <p:attrName>style.visibility</p:attrName>
                                        </p:attrNameLst>
                                      </p:cBhvr>
                                      <p:to>
                                        <p:strVal val="visible"/>
                                      </p:to>
                                    </p:set>
                                    <p:anim calcmode="lin" valueType="num">
                                      <p:cBhvr>
                                        <p:cTn id="17" dur="500" fill="hold"/>
                                        <p:tgtEl>
                                          <p:spTgt spid="8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82">
                                            <p:txEl>
                                              <p:pRg st="2" end="2"/>
                                            </p:txEl>
                                          </p:spTgt>
                                        </p:tgtEl>
                                        <p:attrNameLst>
                                          <p:attrName>style.visibility</p:attrName>
                                        </p:attrNameLst>
                                      </p:cBhvr>
                                      <p:to>
                                        <p:strVal val="visible"/>
                                      </p:to>
                                    </p:set>
                                    <p:anim calcmode="lin" valueType="num">
                                      <p:cBhvr>
                                        <p:cTn id="23" dur="500" fill="hold"/>
                                        <p:tgtEl>
                                          <p:spTgt spid="82">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8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82" grpId="1"/>
    </p:bldLst>
  </p:timing>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title" idx="4294967295"/>
          </p:nvPr>
        </p:nvSpPr>
        <p:spPr>
          <a:xfrm>
            <a:off x="4953000" y="0"/>
            <a:ext cx="4191000" cy="685800"/>
          </a:xfrm>
          <a:prstGeom prst="rect">
            <a:avLst/>
          </a:prstGeom>
          <a:solidFill>
            <a:srgbClr val="999999"/>
          </a:solidFill>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lgn="ctr" defTabSz="365760">
              <a:defRPr sz="1800"/>
            </a:pPr>
            <a:br>
              <a:rPr sz="1520"/>
            </a:br>
            <a:br>
              <a:rPr sz="1520"/>
            </a:br>
            <a:r>
              <a:rPr b="1" sz="1120">
                <a:solidFill>
                  <a:srgbClr val="48596A"/>
                </a:solidFill>
              </a:rPr>
              <a:t>Triple Highlighting</a:t>
            </a:r>
            <a:br>
              <a:rPr b="1" sz="1120">
                <a:solidFill>
                  <a:srgbClr val="48596A"/>
                </a:solidFill>
              </a:rPr>
            </a:br>
          </a:p>
        </p:txBody>
      </p:sp>
      <p:sp>
        <p:nvSpPr>
          <p:cNvPr id="85" name="Shape 85"/>
          <p:cNvSpPr/>
          <p:nvPr>
            <p:ph type="body" idx="4294967295"/>
          </p:nvPr>
        </p:nvSpPr>
        <p:spPr>
          <a:xfrm>
            <a:off x="5538787" y="1447800"/>
            <a:ext cx="2971801" cy="4206875"/>
          </a:xfrm>
          <a:prstGeom prst="rect">
            <a:avLst/>
          </a:prstGeom>
          <a:ln w="12700">
            <a:miter lim="400000"/>
          </a:ln>
        </p:spPr>
        <p:txBody>
          <a:bodyPr lIns="0" tIns="0" rIns="0" bIns="0">
            <a:normAutofit fontScale="100000" lnSpcReduction="0"/>
          </a:bodyPr>
          <a:lstStyle/>
          <a:p>
            <a:pPr lvl="0" marL="0" indent="17462">
              <a:spcBef>
                <a:spcPts val="0"/>
              </a:spcBef>
              <a:buSzTx/>
              <a:buNone/>
              <a:defRPr sz="1400"/>
            </a:pPr>
          </a:p>
        </p:txBody>
      </p:sp>
      <p:grpSp>
        <p:nvGrpSpPr>
          <p:cNvPr id="88" name="Group 88"/>
          <p:cNvGrpSpPr/>
          <p:nvPr/>
        </p:nvGrpSpPr>
        <p:grpSpPr>
          <a:xfrm>
            <a:off x="-1" y="0"/>
            <a:ext cx="4953001" cy="6940296"/>
            <a:chOff x="0" y="0"/>
            <a:chExt cx="4953000" cy="6940295"/>
          </a:xfrm>
        </p:grpSpPr>
        <p:sp>
          <p:nvSpPr>
            <p:cNvPr id="86" name="Shape 86"/>
            <p:cNvSpPr/>
            <p:nvPr/>
          </p:nvSpPr>
          <p:spPr>
            <a:xfrm>
              <a:off x="-1" y="0"/>
              <a:ext cx="4953002" cy="6858000"/>
            </a:xfrm>
            <a:prstGeom prst="rect">
              <a:avLst/>
            </a:prstGeom>
            <a:solidFill>
              <a:srgbClr val="999999"/>
            </a:solidFill>
            <a:ln w="12700" cap="flat">
              <a:noFill/>
              <a:miter lim="400000"/>
            </a:ln>
            <a:effectLst/>
          </p:spPr>
          <p:txBody>
            <a:bodyPr wrap="square" lIns="0" tIns="0" rIns="0" bIns="0" numCol="1" anchor="t">
              <a:noAutofit/>
            </a:bodyPr>
            <a:lstStyle/>
            <a:p>
              <a:pPr lvl="0">
                <a:spcBef>
                  <a:spcPts val="600"/>
                </a:spcBef>
                <a:defRPr sz="3200"/>
              </a:pPr>
            </a:p>
          </p:txBody>
        </p:sp>
        <p:sp>
          <p:nvSpPr>
            <p:cNvPr id="87" name="Shape 87"/>
            <p:cNvSpPr/>
            <p:nvPr/>
          </p:nvSpPr>
          <p:spPr>
            <a:xfrm>
              <a:off x="-1" y="0"/>
              <a:ext cx="4953002" cy="694029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lvl="0" marL="433753" indent="-433753">
                <a:spcBef>
                  <a:spcPts val="500"/>
                </a:spcBef>
                <a:buClr>
                  <a:srgbClr val="CC0000"/>
                </a:buClr>
                <a:buSzPct val="100000"/>
                <a:buFont typeface="Arial"/>
                <a:buChar char="•"/>
              </a:pPr>
              <a:r>
                <a:rPr sz="2400">
                  <a:solidFill>
                    <a:srgbClr val="48596A"/>
                  </a:solidFill>
                </a:rPr>
                <a:t>Method that has been successfully used in college classes and the military</a:t>
              </a:r>
              <a:endParaRPr sz="2400">
                <a:solidFill>
                  <a:srgbClr val="48596A"/>
                </a:solidFill>
              </a:endParaRPr>
            </a:p>
            <a:p>
              <a:pPr lvl="0" marL="433753" indent="-433753">
                <a:spcBef>
                  <a:spcPts val="500"/>
                </a:spcBef>
                <a:buClr>
                  <a:srgbClr val="CC0000"/>
                </a:buClr>
                <a:buSzPct val="100000"/>
                <a:buFont typeface="Arial"/>
                <a:buChar char="•"/>
              </a:pPr>
              <a:r>
                <a:rPr sz="2400">
                  <a:solidFill>
                    <a:srgbClr val="48596A"/>
                  </a:solidFill>
                </a:rPr>
                <a:t>Air force trainees were able to score at least </a:t>
              </a:r>
              <a:r>
                <a:rPr sz="2400">
                  <a:solidFill>
                    <a:srgbClr val="FF0000"/>
                  </a:solidFill>
                </a:rPr>
                <a:t>95 percent </a:t>
              </a:r>
              <a:r>
                <a:rPr sz="2400">
                  <a:solidFill>
                    <a:srgbClr val="48596A"/>
                  </a:solidFill>
                </a:rPr>
                <a:t>on a 100-question, closed book test using triple highlighting</a:t>
              </a:r>
              <a:endParaRPr sz="2400">
                <a:solidFill>
                  <a:srgbClr val="48596A"/>
                </a:solidFill>
              </a:endParaRPr>
            </a:p>
            <a:p>
              <a:pPr lvl="0" marL="433753" indent="-433753">
                <a:spcBef>
                  <a:spcPts val="500"/>
                </a:spcBef>
                <a:buClr>
                  <a:srgbClr val="CC0000"/>
                </a:buClr>
                <a:buSzPct val="100000"/>
                <a:buFont typeface="Arial"/>
                <a:buChar char="•"/>
              </a:pPr>
              <a:r>
                <a:rPr b="1" sz="2400">
                  <a:solidFill>
                    <a:srgbClr val="FFFF00"/>
                  </a:solidFill>
                </a:rPr>
                <a:t>Yellow highlighter</a:t>
              </a:r>
              <a:r>
                <a:rPr b="1" sz="2400">
                  <a:solidFill>
                    <a:srgbClr val="48596A"/>
                  </a:solidFill>
                </a:rPr>
                <a:t> </a:t>
              </a:r>
              <a:r>
                <a:rPr sz="2400">
                  <a:solidFill>
                    <a:srgbClr val="48596A"/>
                  </a:solidFill>
                </a:rPr>
                <a:t>is used to record what </a:t>
              </a:r>
              <a:r>
                <a:rPr b="1" sz="2400">
                  <a:solidFill>
                    <a:srgbClr val="48596A"/>
                  </a:solidFill>
                </a:rPr>
                <a:t>you</a:t>
              </a:r>
              <a:r>
                <a:rPr sz="2400">
                  <a:solidFill>
                    <a:srgbClr val="48596A"/>
                  </a:solidFill>
                </a:rPr>
                <a:t> determine to be important information in the chapter—don’t highlight what you already know</a:t>
              </a:r>
              <a:endParaRPr sz="2400">
                <a:solidFill>
                  <a:srgbClr val="48596A"/>
                </a:solidFill>
              </a:endParaRPr>
            </a:p>
            <a:p>
              <a:pPr lvl="0" marL="433753" indent="-433753">
                <a:spcBef>
                  <a:spcPts val="500"/>
                </a:spcBef>
                <a:buClr>
                  <a:srgbClr val="CC0000"/>
                </a:buClr>
                <a:buSzPct val="100000"/>
                <a:buFont typeface="Arial"/>
                <a:buChar char="•"/>
              </a:pPr>
              <a:r>
                <a:rPr b="1" sz="2400">
                  <a:solidFill>
                    <a:srgbClr val="666666"/>
                  </a:solidFill>
                </a:rPr>
                <a:t>Blue highlighter </a:t>
              </a:r>
              <a:r>
                <a:rPr sz="2400">
                  <a:solidFill>
                    <a:srgbClr val="48596A"/>
                  </a:solidFill>
                </a:rPr>
                <a:t>is used to record important points emphasized by </a:t>
              </a:r>
              <a:r>
                <a:rPr b="1" sz="2400">
                  <a:solidFill>
                    <a:srgbClr val="6E869D"/>
                  </a:solidFill>
                </a:rPr>
                <a:t>instructor</a:t>
              </a:r>
              <a:r>
                <a:rPr sz="2400">
                  <a:solidFill>
                    <a:srgbClr val="48596A"/>
                  </a:solidFill>
                </a:rPr>
                <a:t> during the lecture</a:t>
              </a:r>
            </a:p>
          </p:txBody>
        </p:sp>
      </p:grpSp>
      <p:sp>
        <p:nvSpPr>
          <p:cNvPr id="89" name="Shape 89"/>
          <p:cNvSpPr/>
          <p:nvPr/>
        </p:nvSpPr>
        <p:spPr>
          <a:xfrm>
            <a:off x="6553200" y="6245225"/>
            <a:ext cx="1981200" cy="2819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defRPr sz="1200"/>
            </a:lvl1pPr>
          </a:lstStyle>
          <a:p>
            <a:pPr lvl="0">
              <a:defRPr sz="1800"/>
            </a:pPr>
            <a:r>
              <a:rPr sz="1200"/>
              <a:t>22</a:t>
            </a:r>
          </a:p>
        </p:txBody>
      </p:sp>
      <p:pic>
        <p:nvPicPr>
          <p:cNvPr id="90" name="MP900422590[1].jpg" descr="C:\Users\strunci\AppData\Local\Microsoft\Windows\Temporary Internet Files\Content.IE5\7QXDFG42\MP900422590[1].jpg"/>
          <p:cNvPicPr/>
          <p:nvPr/>
        </p:nvPicPr>
        <p:blipFill>
          <a:blip r:embed="rId2">
            <a:extLst/>
          </a:blip>
          <a:stretch>
            <a:fillRect/>
          </a:stretch>
        </p:blipFill>
        <p:spPr>
          <a:xfrm>
            <a:off x="4953000" y="609600"/>
            <a:ext cx="4191000" cy="6248400"/>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32" presetID="23" grpId="1" fill="hold">
                                  <p:stCondLst>
                                    <p:cond delay="0"/>
                                  </p:stCondLst>
                                  <p:iterate type="el" backwards="0">
                                    <p:tmAbs val="0"/>
                                  </p:iterate>
                                  <p:childTnLst>
                                    <p:set>
                                      <p:cBhvr>
                                        <p:cTn id="6" fill="hold"/>
                                        <p:tgtEl>
                                          <p:spTgt spid="88"/>
                                        </p:tgtEl>
                                        <p:attrNameLst>
                                          <p:attrName>style.visibility</p:attrName>
                                        </p:attrNameLst>
                                      </p:cBhvr>
                                      <p:to>
                                        <p:strVal val="visible"/>
                                      </p:to>
                                    </p:set>
                                    <p:anim calcmode="lin" valueType="num">
                                      <p:cBhvr>
                                        <p:cTn id="7" dur="500" fill="hold"/>
                                        <p:tgtEl>
                                          <p:spTgt spid="88"/>
                                        </p:tgtEl>
                                        <p:attrNameLst>
                                          <p:attrName>ppt_w</p:attrName>
                                        </p:attrNameLst>
                                      </p:cBhvr>
                                      <p:tavLst>
                                        <p:tav tm="0">
                                          <p:val>
                                            <p:fltVal val="0"/>
                                          </p:val>
                                        </p:tav>
                                        <p:tav tm="100000">
                                          <p:val>
                                            <p:strVal val="#ppt_w"/>
                                          </p:val>
                                        </p:tav>
                                      </p:tavLst>
                                    </p:anim>
                                    <p:anim calcmode="lin" valueType="num">
                                      <p:cBhvr>
                                        <p:cTn id="8" dur="500" fill="hold"/>
                                        <p:tgtEl>
                                          <p:spTgt spid="8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8" grpId="1"/>
    </p:bldLst>
  </p:timing>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title" idx="4294967295"/>
          </p:nvPr>
        </p:nvSpPr>
        <p:spPr>
          <a:xfrm>
            <a:off x="4953000" y="0"/>
            <a:ext cx="4191000" cy="685800"/>
          </a:xfrm>
          <a:prstGeom prst="rect">
            <a:avLst/>
          </a:prstGeom>
          <a:solidFill>
            <a:srgbClr val="999999"/>
          </a:solidFill>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lgn="ctr" defTabSz="365760">
              <a:defRPr sz="1800"/>
            </a:pPr>
            <a:br>
              <a:rPr sz="1520"/>
            </a:br>
            <a:br>
              <a:rPr sz="1520"/>
            </a:br>
            <a:r>
              <a:rPr b="1" sz="1120">
                <a:solidFill>
                  <a:srgbClr val="48596A"/>
                </a:solidFill>
              </a:rPr>
              <a:t>Triple Highlighting</a:t>
            </a:r>
            <a:br>
              <a:rPr b="1" sz="1120">
                <a:solidFill>
                  <a:srgbClr val="48596A"/>
                </a:solidFill>
              </a:rPr>
            </a:br>
          </a:p>
        </p:txBody>
      </p:sp>
      <p:sp>
        <p:nvSpPr>
          <p:cNvPr id="93" name="Shape 93"/>
          <p:cNvSpPr/>
          <p:nvPr>
            <p:ph type="body" idx="4294967295"/>
          </p:nvPr>
        </p:nvSpPr>
        <p:spPr>
          <a:xfrm>
            <a:off x="5538787" y="1447800"/>
            <a:ext cx="2971801" cy="4206875"/>
          </a:xfrm>
          <a:prstGeom prst="rect">
            <a:avLst/>
          </a:prstGeom>
          <a:ln w="12700">
            <a:miter lim="400000"/>
          </a:ln>
        </p:spPr>
        <p:txBody>
          <a:bodyPr lIns="0" tIns="0" rIns="0" bIns="0">
            <a:normAutofit fontScale="100000" lnSpcReduction="0"/>
          </a:bodyPr>
          <a:lstStyle/>
          <a:p>
            <a:pPr lvl="0" marL="0" indent="17462">
              <a:spcBef>
                <a:spcPts val="0"/>
              </a:spcBef>
              <a:buSzTx/>
              <a:buNone/>
              <a:defRPr sz="1400"/>
            </a:pPr>
          </a:p>
        </p:txBody>
      </p:sp>
      <p:grpSp>
        <p:nvGrpSpPr>
          <p:cNvPr id="96" name="Group 96"/>
          <p:cNvGrpSpPr/>
          <p:nvPr/>
        </p:nvGrpSpPr>
        <p:grpSpPr>
          <a:xfrm>
            <a:off x="-1" y="0"/>
            <a:ext cx="4953002" cy="6858000"/>
            <a:chOff x="0" y="0"/>
            <a:chExt cx="4953000" cy="6858000"/>
          </a:xfrm>
        </p:grpSpPr>
        <p:sp>
          <p:nvSpPr>
            <p:cNvPr id="94" name="Shape 94"/>
            <p:cNvSpPr/>
            <p:nvPr/>
          </p:nvSpPr>
          <p:spPr>
            <a:xfrm>
              <a:off x="-1" y="0"/>
              <a:ext cx="4953002" cy="6858000"/>
            </a:xfrm>
            <a:prstGeom prst="rect">
              <a:avLst/>
            </a:prstGeom>
            <a:solidFill>
              <a:srgbClr val="999999"/>
            </a:solidFill>
            <a:ln w="12700" cap="flat">
              <a:noFill/>
              <a:miter lim="400000"/>
            </a:ln>
            <a:effectLst/>
          </p:spPr>
          <p:txBody>
            <a:bodyPr wrap="square" lIns="0" tIns="0" rIns="0" bIns="0" numCol="1" anchor="t">
              <a:noAutofit/>
            </a:bodyPr>
            <a:lstStyle/>
            <a:p>
              <a:pPr lvl="0">
                <a:spcBef>
                  <a:spcPts val="600"/>
                </a:spcBef>
                <a:defRPr sz="3200"/>
              </a:pPr>
            </a:p>
          </p:txBody>
        </p:sp>
        <p:sp>
          <p:nvSpPr>
            <p:cNvPr id="95" name="Shape 95"/>
            <p:cNvSpPr/>
            <p:nvPr/>
          </p:nvSpPr>
          <p:spPr>
            <a:xfrm>
              <a:off x="-1" y="0"/>
              <a:ext cx="4953002" cy="674827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lvl="0" marL="361461" indent="-361461">
                <a:spcBef>
                  <a:spcPts val="400"/>
                </a:spcBef>
                <a:buClr>
                  <a:srgbClr val="CC0000"/>
                </a:buClr>
                <a:buSzPct val="100000"/>
                <a:buFont typeface="Arial"/>
                <a:buChar char="•"/>
              </a:pPr>
              <a:r>
                <a:rPr sz="2000">
                  <a:solidFill>
                    <a:srgbClr val="48596A"/>
                  </a:solidFill>
                </a:rPr>
                <a:t>Use your lecture notes to highlight what your instructor thinks is important in</a:t>
              </a:r>
              <a:r>
                <a:rPr sz="2000">
                  <a:solidFill>
                    <a:srgbClr val="666666"/>
                  </a:solidFill>
                </a:rPr>
                <a:t> </a:t>
              </a:r>
              <a:r>
                <a:rPr b="1" sz="2000">
                  <a:solidFill>
                    <a:srgbClr val="666666"/>
                  </a:solidFill>
                </a:rPr>
                <a:t>blue</a:t>
              </a:r>
              <a:endParaRPr b="1" sz="2000">
                <a:solidFill>
                  <a:srgbClr val="666666"/>
                </a:solidFill>
              </a:endParaRPr>
            </a:p>
            <a:p>
              <a:pPr lvl="0" marL="469900" indent="-469900">
                <a:spcBef>
                  <a:spcPts val="600"/>
                </a:spcBef>
              </a:pPr>
              <a:endParaRPr sz="2000">
                <a:solidFill>
                  <a:srgbClr val="48596A"/>
                </a:solidFill>
              </a:endParaRPr>
            </a:p>
            <a:p>
              <a:pPr lvl="0" marL="361461" indent="-361461">
                <a:spcBef>
                  <a:spcPts val="400"/>
                </a:spcBef>
                <a:buClr>
                  <a:srgbClr val="CC0000"/>
                </a:buClr>
                <a:buSzPct val="100000"/>
                <a:buFont typeface="Arial"/>
                <a:buChar char="•"/>
              </a:pPr>
              <a:r>
                <a:rPr b="1" sz="2000">
                  <a:solidFill>
                    <a:srgbClr val="FF3399"/>
                  </a:solidFill>
                </a:rPr>
                <a:t>Pink highlighter </a:t>
              </a:r>
              <a:r>
                <a:rPr sz="2000">
                  <a:solidFill>
                    <a:srgbClr val="48596A"/>
                  </a:solidFill>
                </a:rPr>
                <a:t>is used to answer </a:t>
              </a:r>
              <a:r>
                <a:rPr b="1" sz="2000">
                  <a:solidFill>
                    <a:srgbClr val="FF3399"/>
                  </a:solidFill>
                </a:rPr>
                <a:t>questions</a:t>
              </a:r>
              <a:r>
                <a:rPr sz="2000">
                  <a:solidFill>
                    <a:srgbClr val="FFFFFF"/>
                  </a:solidFill>
                </a:rPr>
                <a:t> </a:t>
              </a:r>
              <a:r>
                <a:rPr sz="2000">
                  <a:solidFill>
                    <a:srgbClr val="48596A"/>
                  </a:solidFill>
                </a:rPr>
                <a:t>at the beginning or end of the chapter</a:t>
              </a:r>
              <a:endParaRPr sz="2000">
                <a:solidFill>
                  <a:srgbClr val="48596A"/>
                </a:solidFill>
              </a:endParaRPr>
            </a:p>
            <a:p>
              <a:pPr lvl="0" marL="469900" indent="-469900">
                <a:spcBef>
                  <a:spcPts val="600"/>
                </a:spcBef>
                <a:buClr>
                  <a:srgbClr val="CC0000"/>
                </a:buClr>
                <a:buSzPct val="100000"/>
                <a:buFont typeface="Arial"/>
                <a:buChar char="•"/>
              </a:pPr>
              <a:endParaRPr sz="2000">
                <a:solidFill>
                  <a:srgbClr val="48596A"/>
                </a:solidFill>
              </a:endParaRPr>
            </a:p>
            <a:p>
              <a:pPr lvl="0" marL="361461" indent="-361461">
                <a:spcBef>
                  <a:spcPts val="400"/>
                </a:spcBef>
                <a:buClr>
                  <a:srgbClr val="CC0000"/>
                </a:buClr>
                <a:buSzPct val="100000"/>
                <a:buFont typeface="Arial"/>
                <a:buChar char="•"/>
              </a:pPr>
              <a:r>
                <a:rPr sz="2000">
                  <a:solidFill>
                    <a:srgbClr val="48596A"/>
                  </a:solidFill>
                </a:rPr>
                <a:t>These answers are what the author has determined important</a:t>
              </a:r>
              <a:endParaRPr sz="2000">
                <a:solidFill>
                  <a:srgbClr val="48596A"/>
                </a:solidFill>
              </a:endParaRPr>
            </a:p>
            <a:p>
              <a:pPr lvl="0" marL="469900" indent="-469900">
                <a:spcBef>
                  <a:spcPts val="600"/>
                </a:spcBef>
                <a:buClr>
                  <a:srgbClr val="CC0000"/>
                </a:buClr>
                <a:buSzPct val="100000"/>
                <a:buFont typeface="Arial"/>
                <a:buChar char="•"/>
              </a:pPr>
              <a:endParaRPr sz="2000">
                <a:solidFill>
                  <a:srgbClr val="48596A"/>
                </a:solidFill>
              </a:endParaRPr>
            </a:p>
            <a:p>
              <a:pPr lvl="0" marL="361461" indent="-361461">
                <a:spcBef>
                  <a:spcPts val="400"/>
                </a:spcBef>
                <a:buClr>
                  <a:srgbClr val="CC0000"/>
                </a:buClr>
                <a:buSzPct val="100000"/>
                <a:buFont typeface="Arial"/>
                <a:buChar char="•"/>
              </a:pPr>
              <a:r>
                <a:rPr b="1" sz="2000">
                  <a:solidFill>
                    <a:srgbClr val="990000"/>
                  </a:solidFill>
                </a:rPr>
                <a:t>Triple highlighted </a:t>
              </a:r>
              <a:r>
                <a:rPr sz="2000">
                  <a:solidFill>
                    <a:srgbClr val="48596A"/>
                  </a:solidFill>
                </a:rPr>
                <a:t>information is most important and most likely to be on your test</a:t>
              </a:r>
              <a:endParaRPr sz="2000">
                <a:solidFill>
                  <a:srgbClr val="48596A"/>
                </a:solidFill>
              </a:endParaRPr>
            </a:p>
            <a:p>
              <a:pPr lvl="0" marL="469900" indent="-469900">
                <a:spcBef>
                  <a:spcPts val="600"/>
                </a:spcBef>
                <a:buClr>
                  <a:srgbClr val="CC0000"/>
                </a:buClr>
                <a:buSzPct val="100000"/>
                <a:buFont typeface="Arial"/>
                <a:buChar char="•"/>
              </a:pPr>
              <a:endParaRPr sz="2000">
                <a:solidFill>
                  <a:srgbClr val="48596A"/>
                </a:solidFill>
              </a:endParaRPr>
            </a:p>
            <a:p>
              <a:pPr lvl="0" marL="361461" indent="-361461">
                <a:spcBef>
                  <a:spcPts val="400"/>
                </a:spcBef>
                <a:buClr>
                  <a:srgbClr val="CC0000"/>
                </a:buClr>
                <a:buSzPct val="100000"/>
                <a:buFont typeface="Arial"/>
                <a:buChar char="•"/>
              </a:pPr>
              <a:r>
                <a:rPr b="1" sz="2000">
                  <a:solidFill>
                    <a:srgbClr val="990000"/>
                  </a:solidFill>
                </a:rPr>
                <a:t>Reread everything </a:t>
              </a:r>
              <a:r>
                <a:rPr sz="2000">
                  <a:solidFill>
                    <a:srgbClr val="48596A"/>
                  </a:solidFill>
                </a:rPr>
                <a:t>that is highlighted with </a:t>
              </a:r>
              <a:r>
                <a:rPr sz="2000">
                  <a:solidFill>
                    <a:srgbClr val="FFFF00"/>
                  </a:solidFill>
                </a:rPr>
                <a:t>all </a:t>
              </a:r>
              <a:r>
                <a:rPr b="1" sz="2000">
                  <a:solidFill>
                    <a:srgbClr val="48596A"/>
                  </a:solidFill>
                </a:rPr>
                <a:t>three </a:t>
              </a:r>
              <a:r>
                <a:rPr b="1" sz="2000">
                  <a:solidFill>
                    <a:srgbClr val="FF3399"/>
                  </a:solidFill>
                </a:rPr>
                <a:t>colors</a:t>
              </a:r>
              <a:r>
                <a:rPr b="1" sz="2000">
                  <a:solidFill>
                    <a:srgbClr val="FFFFFF"/>
                  </a:solidFill>
                </a:rPr>
                <a:t> </a:t>
              </a:r>
              <a:r>
                <a:rPr sz="2000">
                  <a:solidFill>
                    <a:srgbClr val="48596A"/>
                  </a:solidFill>
                </a:rPr>
                <a:t>because you most likely have the important information triple highlighted</a:t>
              </a:r>
            </a:p>
          </p:txBody>
        </p:sp>
      </p:grpSp>
      <p:sp>
        <p:nvSpPr>
          <p:cNvPr id="97" name="Shape 97"/>
          <p:cNvSpPr/>
          <p:nvPr/>
        </p:nvSpPr>
        <p:spPr>
          <a:xfrm>
            <a:off x="6553200" y="6245225"/>
            <a:ext cx="1981200" cy="2819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defRPr sz="1200"/>
            </a:lvl1pPr>
          </a:lstStyle>
          <a:p>
            <a:pPr lvl="0">
              <a:defRPr sz="1800"/>
            </a:pPr>
            <a:r>
              <a:rPr sz="1200"/>
              <a:t>23</a:t>
            </a:r>
          </a:p>
        </p:txBody>
      </p:sp>
      <p:pic>
        <p:nvPicPr>
          <p:cNvPr id="98" name="MP900439399[2].jpg" descr="C:\Users\strunci\AppData\Local\Microsoft\Windows\Temporary Internet Files\Content.IE5\3QB9PFHW\MP900439399[2].jpg"/>
          <p:cNvPicPr/>
          <p:nvPr/>
        </p:nvPicPr>
        <p:blipFill>
          <a:blip r:embed="rId2">
            <a:extLst/>
          </a:blip>
          <a:stretch>
            <a:fillRect/>
          </a:stretch>
        </p:blipFill>
        <p:spPr>
          <a:xfrm>
            <a:off x="4953000" y="685800"/>
            <a:ext cx="4191000" cy="6172200"/>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32" presetID="23" grpId="1" fill="hold">
                                  <p:stCondLst>
                                    <p:cond delay="0"/>
                                  </p:stCondLst>
                                  <p:iterate type="el" backwards="0">
                                    <p:tmAbs val="0"/>
                                  </p:iterate>
                                  <p:childTnLst>
                                    <p:set>
                                      <p:cBhvr>
                                        <p:cTn id="6" fill="hold"/>
                                        <p:tgtEl>
                                          <p:spTgt spid="96"/>
                                        </p:tgtEl>
                                        <p:attrNameLst>
                                          <p:attrName>style.visibility</p:attrName>
                                        </p:attrNameLst>
                                      </p:cBhvr>
                                      <p:to>
                                        <p:strVal val="visible"/>
                                      </p:to>
                                    </p:set>
                                    <p:anim calcmode="lin" valueType="num">
                                      <p:cBhvr>
                                        <p:cTn id="7" dur="500" fill="hold"/>
                                        <p:tgtEl>
                                          <p:spTgt spid="96"/>
                                        </p:tgtEl>
                                        <p:attrNameLst>
                                          <p:attrName>ppt_w</p:attrName>
                                        </p:attrNameLst>
                                      </p:cBhvr>
                                      <p:tavLst>
                                        <p:tav tm="0">
                                          <p:val>
                                            <p:fltVal val="0"/>
                                          </p:val>
                                        </p:tav>
                                        <p:tav tm="100000">
                                          <p:val>
                                            <p:strVal val="#ppt_w"/>
                                          </p:val>
                                        </p:tav>
                                      </p:tavLst>
                                    </p:anim>
                                    <p:anim calcmode="lin" valueType="num">
                                      <p:cBhvr>
                                        <p:cTn id="8" dur="500" fill="hold"/>
                                        <p:tgtEl>
                                          <p:spTgt spid="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6" grpId="1"/>
    </p:bldLst>
  </p:timing>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00" name="MPj04310390000[1].jpg" descr="C:\Documents and Settings\strunci\Local Settings\Temporary Internet Files\Content.IE5\OXQPATS7\MPj04310390000[1].jpg"/>
          <p:cNvPicPr/>
          <p:nvPr/>
        </p:nvPicPr>
        <p:blipFill>
          <a:blip r:embed="rId2">
            <a:extLst/>
          </a:blip>
          <a:stretch>
            <a:fillRect/>
          </a:stretch>
        </p:blipFill>
        <p:spPr>
          <a:xfrm>
            <a:off x="0" y="-1731963"/>
            <a:ext cx="9144000" cy="8589963"/>
          </a:xfrm>
          <a:prstGeom prst="rect">
            <a:avLst/>
          </a:prstGeom>
          <a:ln w="12700">
            <a:miter lim="400000"/>
          </a:ln>
        </p:spPr>
      </p:pic>
      <p:sp>
        <p:nvSpPr>
          <p:cNvPr id="101" name="Shape 101"/>
          <p:cNvSpPr/>
          <p:nvPr/>
        </p:nvSpPr>
        <p:spPr>
          <a:xfrm>
            <a:off x="3886200" y="4495800"/>
            <a:ext cx="4267200" cy="1018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6000"/>
            </a:lvl1pPr>
          </a:lstStyle>
          <a:p>
            <a:pPr lvl="0">
              <a:defRPr sz="1800"/>
            </a:pPr>
            <a:r>
              <a:rPr sz="6000"/>
              <a:t>That’s All!</a:t>
            </a:r>
          </a:p>
        </p:txBody>
      </p:sp>
      <p:pic>
        <p:nvPicPr>
          <p:cNvPr id="102" name="MSj03884500000[1].wav"/>
          <p:cNvPicPr/>
          <p:nvPr>
            <a:audioFile r:link="rId3"/>
            <p:extLst>
              <p:ext uri="{DAA4B4D4-6D71-4841-9C94-3DE7FCFB9230}">
                <p14:media xmlns:p14="http://schemas.microsoft.com/office/powerpoint/2010/main" r:embed="rId4"/>
              </p:ext>
            </p:extLst>
          </p:nvPr>
        </p:nvPicPr>
        <p:blipFill>
          <a:blip r:embed="rId5">
            <a:extLst/>
          </a:blip>
          <a:stretch>
            <a:fillRect/>
          </a:stretch>
        </p:blipFill>
        <p:spPr>
          <a:xfrm>
            <a:off x="609600" y="-1371600"/>
            <a:ext cx="1651000" cy="838200"/>
          </a:xfrm>
          <a:prstGeom prst="rect">
            <a:avLst/>
          </a:prstGeom>
        </p:spPr>
      </p:pic>
      <p:pic>
        <p:nvPicPr>
          <p:cNvPr id="103" name="MSj03884710000[1].wav"/>
          <p:cNvPicPr/>
          <p:nvPr>
            <a:audioFile r:link="rId6"/>
            <p:extLst>
              <p:ext uri="{DAA4B4D4-6D71-4841-9C94-3DE7FCFB9230}">
                <p14:media xmlns:p14="http://schemas.microsoft.com/office/powerpoint/2010/main" r:embed="rId7"/>
              </p:ext>
            </p:extLst>
          </p:nvPr>
        </p:nvPicPr>
        <p:blipFill>
          <a:blip r:embed="rId5">
            <a:extLst/>
          </a:blip>
          <a:stretch>
            <a:fillRect/>
          </a:stretch>
        </p:blipFill>
        <p:spPr>
          <a:xfrm>
            <a:off x="304800" y="-1371600"/>
            <a:ext cx="1651000" cy="838200"/>
          </a:xfrm>
          <a:prstGeom prst="rect">
            <a:avLst/>
          </a:prstGeom>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mediacall" presetSubtype="0" presetID="1" grpId="1" fill="hold">
                                  <p:stCondLst>
                                    <p:cond delay="0"/>
                                  </p:stCondLst>
                                  <p:childTnLst>
                                    <p:cmd type="call" cmd="playFrom(0.0)">
                                      <p:cBhvr>
                                        <p:cTn id="6" dur="0" fill="hold"/>
                                        <p:tgtEl>
                                          <p:spTgt spid="102"/>
                                        </p:tgtEl>
                                      </p:cBhvr>
                                    </p:cmd>
                                  </p:childTnLst>
                                </p:cTn>
                              </p:par>
                            </p:childTnLst>
                          </p:cTn>
                        </p:par>
                        <p:par>
                          <p:cTn id="7" fill="hold">
                            <p:stCondLst>
                              <p:cond delay="0"/>
                            </p:stCondLst>
                            <p:childTnLst>
                              <p:par>
                                <p:cTn id="8" nodeType="afterEffect" presetClass="mediacall" presetSubtype="0" presetID="1" grpId="2" fill="hold">
                                  <p:stCondLst>
                                    <p:cond delay="0"/>
                                  </p:stCondLst>
                                  <p:childTnLst>
                                    <p:cmd type="call" cmd="playFrom(0.0)">
                                      <p:cBhvr>
                                        <p:cTn id="9" dur="0" fill="hold"/>
                                        <p:tgtEl>
                                          <p:spTgt spid="103"/>
                                        </p:tgtEl>
                                      </p:cBhvr>
                                    </p:cmd>
                                  </p:childTnLst>
                                </p:cTn>
                              </p:par>
                            </p:childTnLst>
                          </p:cTn>
                        </p:par>
                      </p:childTnLst>
                    </p:cTn>
                  </p:par>
                </p:childTnLst>
              </p:cTn>
              <p:prevCondLst>
                <p:cond evt="onPrev">
                  <p:tgtEl>
                    <p:sldTgt/>
                  </p:tgtEl>
                </p:cond>
              </p:prevCondLst>
              <p:nextCondLst>
                <p:cond evt="onNext">
                  <p:tgtEl>
                    <p:sldTgt/>
                  </p:tgtEl>
                </p:cond>
              </p:nextCondLst>
            </p:seq>
            <p:audio isNarration="0">
              <p:cMediaNode mute="0" showWhenStopped="0" numSld="1" vol="100000">
                <p:cTn id="10" fill="hold" display="0">
                  <p:stCondLst>
                    <p:cond delay="indefinite"/>
                  </p:stCondLst>
                </p:cTn>
                <p:tgtEl>
                  <p:spTgt spid="103"/>
                </p:tgtEl>
              </p:cMediaNode>
            </p:audio>
            <p:audio isNarration="0">
              <p:cMediaNode mute="0" showWhenStopped="0" numSld="1" vol="100000">
                <p:cTn id="11" fill="hold" display="0">
                  <p:stCondLst>
                    <p:cond delay="indefinite"/>
                  </p:stCondLst>
                </p:cTn>
                <p:tgtEl>
                  <p:spTgt spid="102"/>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 name="Shape 24"/>
          <p:cNvSpPr/>
          <p:nvPr>
            <p:ph type="title" idx="4294967295"/>
          </p:nvPr>
        </p:nvSpPr>
        <p:spPr>
          <a:xfrm>
            <a:off x="574675" y="304800"/>
            <a:ext cx="8001000" cy="1216025"/>
          </a:xfrm>
          <a:prstGeom prst="rect">
            <a:avLst/>
          </a:prstGeom>
          <a:ln w="12700">
            <a:miter lim="400000"/>
          </a:ln>
        </p:spPr>
        <p:txBody>
          <a:bodyPr lIns="0" tIns="0" rIns="0" bIns="0" anchor="b">
            <a:normAutofit fontScale="100000" lnSpcReduction="0"/>
          </a:bodyPr>
          <a:lstStyle/>
          <a:p>
            <a:pPr lvl="0"/>
          </a:p>
        </p:txBody>
      </p:sp>
      <p:sp>
        <p:nvSpPr>
          <p:cNvPr id="25" name="Shape 25"/>
          <p:cNvSpPr/>
          <p:nvPr>
            <p:ph type="body" idx="4294967295"/>
          </p:nvPr>
        </p:nvSpPr>
        <p:spPr>
          <a:xfrm>
            <a:off x="566737" y="1752600"/>
            <a:ext cx="3924301" cy="42672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spcBef>
                <a:spcPts val="600"/>
              </a:spcBef>
              <a:buChar char="@"/>
              <a:defRPr sz="1800"/>
            </a:pPr>
            <a:r>
              <a:rPr sz="2600"/>
              <a:t>The secret to developing this skill is practice.</a:t>
            </a:r>
            <a:endParaRPr sz="2600"/>
          </a:p>
          <a:p>
            <a:pPr lvl="0">
              <a:spcBef>
                <a:spcPts val="600"/>
              </a:spcBef>
              <a:buChar char="@"/>
              <a:defRPr sz="1800"/>
            </a:pPr>
            <a:r>
              <a:rPr sz="2600"/>
              <a:t>You should strive to improve this skill constantly.</a:t>
            </a:r>
          </a:p>
        </p:txBody>
      </p:sp>
      <p:pic>
        <p:nvPicPr>
          <p:cNvPr id="26" name="MP900422591[1].jpg" descr="C:\Users\strunci\AppData\Local\Microsoft\Windows\Temporary Internet Files\Content.IE5\7QXDFG42\MP900422591[1].jpg"/>
          <p:cNvPicPr/>
          <p:nvPr/>
        </p:nvPicPr>
        <p:blipFill>
          <a:blip r:embed="rId2">
            <a:extLst/>
          </a:blip>
          <a:stretch>
            <a:fillRect/>
          </a:stretch>
        </p:blipFill>
        <p:spPr>
          <a:xfrm>
            <a:off x="4643437" y="1828800"/>
            <a:ext cx="3924301" cy="3962400"/>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25">
                                            <p:bg/>
                                          </p:spTgt>
                                        </p:tgtEl>
                                        <p:attrNameLst>
                                          <p:attrName>style.visibility</p:attrName>
                                        </p:attrNameLst>
                                      </p:cBhvr>
                                      <p:to>
                                        <p:strVal val="visible"/>
                                      </p:to>
                                    </p:set>
                                    <p:anim calcmode="lin" valueType="num">
                                      <p:cBhvr>
                                        <p:cTn id="7" dur="500" fill="hold"/>
                                        <p:tgtEl>
                                          <p:spTgt spid="25">
                                            <p:bg/>
                                          </p:spTgt>
                                        </p:tgtEl>
                                        <p:attrNameLst>
                                          <p:attrName>ppt_x</p:attrName>
                                        </p:attrNameLst>
                                      </p:cBhvr>
                                      <p:tavLst>
                                        <p:tav tm="0">
                                          <p:val>
                                            <p:strVal val="#ppt_x"/>
                                          </p:val>
                                        </p:tav>
                                        <p:tav tm="100000">
                                          <p:val>
                                            <p:strVal val="#ppt_x"/>
                                          </p:val>
                                        </p:tav>
                                      </p:tavLst>
                                    </p:anim>
                                    <p:anim calcmode="lin" valueType="num">
                                      <p:cBhvr>
                                        <p:cTn id="8" dur="500" fill="hold"/>
                                        <p:tgtEl>
                                          <p:spTgt spid="25">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25">
                                            <p:txEl>
                                              <p:pRg st="0" end="0"/>
                                            </p:txEl>
                                          </p:spTgt>
                                        </p:tgtEl>
                                        <p:attrNameLst>
                                          <p:attrName>style.visibility</p:attrName>
                                        </p:attrNameLst>
                                      </p:cBhvr>
                                      <p:to>
                                        <p:strVal val="visible"/>
                                      </p:to>
                                    </p:set>
                                    <p:anim calcmode="lin" valueType="num">
                                      <p:cBhvr>
                                        <p:cTn id="11"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25">
                                            <p:txEl>
                                              <p:pRg st="1" end="1"/>
                                            </p:txEl>
                                          </p:spTgt>
                                        </p:tgtEl>
                                        <p:attrNameLst>
                                          <p:attrName>style.visibility</p:attrName>
                                        </p:attrNameLst>
                                      </p:cBhvr>
                                      <p:to>
                                        <p:strVal val="visible"/>
                                      </p:to>
                                    </p:set>
                                    <p:anim calcmode="lin" valueType="num">
                                      <p:cBhvr>
                                        <p:cTn id="17" dur="5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5"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 name="Shape 28"/>
          <p:cNvSpPr/>
          <p:nvPr>
            <p:ph type="title" idx="4294967295"/>
          </p:nvPr>
        </p:nvSpPr>
        <p:spPr>
          <a:xfrm>
            <a:off x="574675" y="304800"/>
            <a:ext cx="8001000" cy="1216025"/>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lvl1pPr>
              <a:defRPr sz="3400"/>
            </a:lvl1pPr>
          </a:lstStyle>
          <a:p>
            <a:pPr lvl="0">
              <a:defRPr sz="1800"/>
            </a:pPr>
            <a:r>
              <a:rPr sz="3400"/>
              <a:t>There are many reasons for taking lecture notes</a:t>
            </a:r>
          </a:p>
        </p:txBody>
      </p:sp>
      <p:sp>
        <p:nvSpPr>
          <p:cNvPr id="29" name="Shape 29"/>
          <p:cNvSpPr/>
          <p:nvPr>
            <p:ph type="body" idx="4294967295"/>
          </p:nvPr>
        </p:nvSpPr>
        <p:spPr>
          <a:xfrm>
            <a:off x="566737" y="1752600"/>
            <a:ext cx="8001001" cy="42672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Char char="@"/>
              <a:defRPr sz="1800"/>
            </a:pPr>
            <a:r>
              <a:rPr sz="3000"/>
              <a:t>Taking notes forces you to listen carefully and test your understanding of the material.</a:t>
            </a:r>
            <a:endParaRPr sz="3000"/>
          </a:p>
          <a:p>
            <a:pPr lvl="0">
              <a:buChar char="@"/>
              <a:defRPr sz="1800"/>
            </a:pPr>
            <a:r>
              <a:rPr sz="3000"/>
              <a:t>When you are reviewing, notes provide a gauge to what is important in the text.</a:t>
            </a:r>
            <a:endParaRPr sz="3000"/>
          </a:p>
          <a:p>
            <a:pPr lvl="0">
              <a:buChar char="@"/>
              <a:defRPr sz="1800"/>
            </a:pPr>
            <a:r>
              <a:rPr sz="3000"/>
              <a:t>Personal notes are usually easier to remember than the text.</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28"/>
                                        </p:tgtEl>
                                        <p:attrNameLst>
                                          <p:attrName>style.visibility</p:attrName>
                                        </p:attrNameLst>
                                      </p:cBhvr>
                                      <p:to>
                                        <p:strVal val="visible"/>
                                      </p:to>
                                    </p:set>
                                    <p:animEffect filter="fade" transition="in">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4" presetID="2" grpId="2" fill="hold">
                                  <p:stCondLst>
                                    <p:cond delay="0"/>
                                  </p:stCondLst>
                                  <p:iterate type="el" backwards="0">
                                    <p:tmAbs val="0"/>
                                  </p:iterate>
                                  <p:childTnLst>
                                    <p:set>
                                      <p:cBhvr>
                                        <p:cTn id="11" fill="hold"/>
                                        <p:tgtEl>
                                          <p:spTgt spid="29">
                                            <p:bg/>
                                          </p:spTgt>
                                        </p:tgtEl>
                                        <p:attrNameLst>
                                          <p:attrName>style.visibility</p:attrName>
                                        </p:attrNameLst>
                                      </p:cBhvr>
                                      <p:to>
                                        <p:strVal val="visible"/>
                                      </p:to>
                                    </p:set>
                                    <p:anim calcmode="lin" valueType="num">
                                      <p:cBhvr>
                                        <p:cTn id="12" dur="500" fill="hold"/>
                                        <p:tgtEl>
                                          <p:spTgt spid="29">
                                            <p:bg/>
                                          </p:spTgt>
                                        </p:tgtEl>
                                        <p:attrNameLst>
                                          <p:attrName>ppt_x</p:attrName>
                                        </p:attrNameLst>
                                      </p:cBhvr>
                                      <p:tavLst>
                                        <p:tav tm="0">
                                          <p:val>
                                            <p:strVal val="#ppt_x"/>
                                          </p:val>
                                        </p:tav>
                                        <p:tav tm="100000">
                                          <p:val>
                                            <p:strVal val="#ppt_x"/>
                                          </p:val>
                                        </p:tav>
                                      </p:tavLst>
                                    </p:anim>
                                    <p:anim calcmode="lin" valueType="num">
                                      <p:cBhvr>
                                        <p:cTn id="13" dur="500" fill="hold"/>
                                        <p:tgtEl>
                                          <p:spTgt spid="29">
                                            <p:bg/>
                                          </p:spTgt>
                                        </p:tgtEl>
                                        <p:attrNameLst>
                                          <p:attrName>ppt_y</p:attrName>
                                        </p:attrNameLst>
                                      </p:cBhvr>
                                      <p:tavLst>
                                        <p:tav tm="0">
                                          <p:val>
                                            <p:strVal val="1+#ppt_h/2"/>
                                          </p:val>
                                        </p:tav>
                                        <p:tav tm="100000">
                                          <p:val>
                                            <p:strVal val="#ppt_y"/>
                                          </p:val>
                                        </p:tav>
                                      </p:tavLst>
                                    </p:anim>
                                  </p:childTnLst>
                                </p:cTn>
                              </p:par>
                              <p:par>
                                <p:cTn id="14" presetClass="entr" presetSubtype="4" presetID="2" grpId="2" fill="hold">
                                  <p:stCondLst>
                                    <p:cond delay="0"/>
                                  </p:stCondLst>
                                  <p:iterate type="el" backwards="0">
                                    <p:tmAbs val="0"/>
                                  </p:iterate>
                                  <p:childTnLst>
                                    <p:set>
                                      <p:cBhvr>
                                        <p:cTn id="15" fill="hold"/>
                                        <p:tgtEl>
                                          <p:spTgt spid="29">
                                            <p:txEl>
                                              <p:pRg st="0" end="0"/>
                                            </p:txEl>
                                          </p:spTgt>
                                        </p:tgtEl>
                                        <p:attrNameLst>
                                          <p:attrName>style.visibility</p:attrName>
                                        </p:attrNameLst>
                                      </p:cBhvr>
                                      <p:to>
                                        <p:strVal val="visible"/>
                                      </p:to>
                                    </p:set>
                                    <p:anim calcmode="lin" valueType="num">
                                      <p:cBhvr>
                                        <p:cTn id="16"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4" presetID="2" grpId="2" fill="hold">
                                  <p:stCondLst>
                                    <p:cond delay="0"/>
                                  </p:stCondLst>
                                  <p:iterate type="el" backwards="0">
                                    <p:tmAbs val="0"/>
                                  </p:iterate>
                                  <p:childTnLst>
                                    <p:set>
                                      <p:cBhvr>
                                        <p:cTn id="21" fill="hold"/>
                                        <p:tgtEl>
                                          <p:spTgt spid="29">
                                            <p:txEl>
                                              <p:pRg st="1" end="1"/>
                                            </p:txEl>
                                          </p:spTgt>
                                        </p:tgtEl>
                                        <p:attrNameLst>
                                          <p:attrName>style.visibility</p:attrName>
                                        </p:attrNameLst>
                                      </p:cBhvr>
                                      <p:to>
                                        <p:strVal val="visible"/>
                                      </p:to>
                                    </p:set>
                                    <p:anim calcmode="lin" valueType="num">
                                      <p:cBhvr>
                                        <p:cTn id="22" dur="500" fill="hold"/>
                                        <p:tgtEl>
                                          <p:spTgt spid="2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2" fill="hold">
                                  <p:stCondLst>
                                    <p:cond delay="0"/>
                                  </p:stCondLst>
                                  <p:iterate type="el" backwards="0">
                                    <p:tmAbs val="0"/>
                                  </p:iterate>
                                  <p:childTnLst>
                                    <p:set>
                                      <p:cBhvr>
                                        <p:cTn id="27" fill="hold"/>
                                        <p:tgtEl>
                                          <p:spTgt spid="29">
                                            <p:txEl>
                                              <p:pRg st="2" end="2"/>
                                            </p:txEl>
                                          </p:spTgt>
                                        </p:tgtEl>
                                        <p:attrNameLst>
                                          <p:attrName>style.visibility</p:attrName>
                                        </p:attrNameLst>
                                      </p:cBhvr>
                                      <p:to>
                                        <p:strVal val="visible"/>
                                      </p:to>
                                    </p:set>
                                    <p:anim calcmode="lin" valueType="num">
                                      <p:cBhvr>
                                        <p:cTn id="28" dur="500" fill="hold"/>
                                        <p:tgtEl>
                                          <p:spTgt spid="29">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2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9" grpId="2"/>
      <p:bldP build="whole" bldLvl="1" animBg="1" rev="0" advAuto="0" spid="28"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 name="Shape 31"/>
          <p:cNvSpPr/>
          <p:nvPr>
            <p:ph type="title" idx="4294967295"/>
          </p:nvPr>
        </p:nvSpPr>
        <p:spPr>
          <a:xfrm>
            <a:off x="574675" y="304800"/>
            <a:ext cx="8001000" cy="1216025"/>
          </a:xfrm>
          <a:prstGeom prst="rect">
            <a:avLst/>
          </a:prstGeom>
          <a:ln w="12700">
            <a:miter lim="400000"/>
          </a:ln>
        </p:spPr>
        <p:txBody>
          <a:bodyPr lIns="0" tIns="0" rIns="0" bIns="0" anchor="b">
            <a:normAutofit fontScale="100000" lnSpcReduction="0"/>
          </a:bodyPr>
          <a:lstStyle/>
          <a:p>
            <a:pPr lvl="0"/>
          </a:p>
        </p:txBody>
      </p:sp>
      <p:sp>
        <p:nvSpPr>
          <p:cNvPr id="32" name="Shape 32"/>
          <p:cNvSpPr/>
          <p:nvPr>
            <p:ph type="body" idx="4294967295"/>
          </p:nvPr>
        </p:nvSpPr>
        <p:spPr>
          <a:xfrm>
            <a:off x="566737" y="1752600"/>
            <a:ext cx="8001001" cy="42672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Char char="@"/>
              <a:defRPr sz="1800"/>
            </a:pPr>
            <a:r>
              <a:rPr sz="3000"/>
              <a:t>The writing down of important points helps you to remember then even before you have studied the material formally.</a:t>
            </a:r>
            <a:endParaRPr sz="3000"/>
          </a:p>
          <a:p>
            <a:pPr lvl="0">
              <a:buChar char="@"/>
              <a:defRPr sz="1800"/>
            </a:pPr>
            <a:r>
              <a:rPr sz="3000"/>
              <a:t>Notes enable you to retain important facts and data and to develop an accurate means of arranging necessary information.</a:t>
            </a:r>
          </a:p>
        </p:txBody>
      </p:sp>
      <p:pic>
        <p:nvPicPr>
          <p:cNvPr id="33" name="MPj03089140000[1].jpg" descr="MPj03089140000[1]"/>
          <p:cNvPicPr/>
          <p:nvPr/>
        </p:nvPicPr>
        <p:blipFill>
          <a:blip r:embed="rId2">
            <a:extLst/>
          </a:blip>
          <a:stretch>
            <a:fillRect/>
          </a:stretch>
        </p:blipFill>
        <p:spPr>
          <a:xfrm>
            <a:off x="6477000" y="152400"/>
            <a:ext cx="2362200" cy="1562100"/>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presetClass="entr" presetSubtype="4" presetID="2" grpId="2" fill="hold">
                                  <p:stCondLst>
                                    <p:cond delay="0"/>
                                  </p:stCondLst>
                                  <p:iterate type="el" backwards="0">
                                    <p:tmAbs val="0"/>
                                  </p:iterate>
                                  <p:childTnLst>
                                    <p:set>
                                      <p:cBhvr>
                                        <p:cTn id="10" fill="hold"/>
                                        <p:tgtEl>
                                          <p:spTgt spid="32">
                                            <p:bg/>
                                          </p:spTgt>
                                        </p:tgtEl>
                                        <p:attrNameLst>
                                          <p:attrName>style.visibility</p:attrName>
                                        </p:attrNameLst>
                                      </p:cBhvr>
                                      <p:to>
                                        <p:strVal val="visible"/>
                                      </p:to>
                                    </p:set>
                                    <p:anim calcmode="lin" valueType="num">
                                      <p:cBhvr>
                                        <p:cTn id="11" dur="500" fill="hold"/>
                                        <p:tgtEl>
                                          <p:spTgt spid="32">
                                            <p:bg/>
                                          </p:spTgt>
                                        </p:tgtEl>
                                        <p:attrNameLst>
                                          <p:attrName>ppt_x</p:attrName>
                                        </p:attrNameLst>
                                      </p:cBhvr>
                                      <p:tavLst>
                                        <p:tav tm="0">
                                          <p:val>
                                            <p:strVal val="#ppt_x"/>
                                          </p:val>
                                        </p:tav>
                                        <p:tav tm="100000">
                                          <p:val>
                                            <p:strVal val="#ppt_x"/>
                                          </p:val>
                                        </p:tav>
                                      </p:tavLst>
                                    </p:anim>
                                    <p:anim calcmode="lin" valueType="num">
                                      <p:cBhvr>
                                        <p:cTn id="12" dur="500" fill="hold"/>
                                        <p:tgtEl>
                                          <p:spTgt spid="32">
                                            <p:bg/>
                                          </p:spTgt>
                                        </p:tgtEl>
                                        <p:attrNameLst>
                                          <p:attrName>ppt_y</p:attrName>
                                        </p:attrNameLst>
                                      </p:cBhvr>
                                      <p:tavLst>
                                        <p:tav tm="0">
                                          <p:val>
                                            <p:strVal val="1+#ppt_h/2"/>
                                          </p:val>
                                        </p:tav>
                                        <p:tav tm="100000">
                                          <p:val>
                                            <p:strVal val="#ppt_y"/>
                                          </p:val>
                                        </p:tav>
                                      </p:tavLst>
                                    </p:anim>
                                  </p:childTnLst>
                                </p:cTn>
                              </p:par>
                              <p:par>
                                <p:cTn id="13" presetClass="entr" presetSubtype="4" presetID="2" grpId="2" fill="hold">
                                  <p:stCondLst>
                                    <p:cond delay="0"/>
                                  </p:stCondLst>
                                  <p:iterate type="el" backwards="0">
                                    <p:tmAbs val="0"/>
                                  </p:iterate>
                                  <p:childTnLst>
                                    <p:set>
                                      <p:cBhvr>
                                        <p:cTn id="14" fill="hold"/>
                                        <p:tgtEl>
                                          <p:spTgt spid="32">
                                            <p:txEl>
                                              <p:pRg st="0" end="0"/>
                                            </p:txEl>
                                          </p:spTgt>
                                        </p:tgtEl>
                                        <p:attrNameLst>
                                          <p:attrName>style.visibility</p:attrName>
                                        </p:attrNameLst>
                                      </p:cBhvr>
                                      <p:to>
                                        <p:strVal val="visible"/>
                                      </p:to>
                                    </p:set>
                                    <p:anim calcmode="lin" valueType="num">
                                      <p:cBhvr>
                                        <p:cTn id="15"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nodeType="clickEffect" presetClass="entr" presetSubtype="4" presetID="2" grpId="2" fill="hold">
                                  <p:stCondLst>
                                    <p:cond delay="0"/>
                                  </p:stCondLst>
                                  <p:iterate type="el" backwards="0">
                                    <p:tmAbs val="0"/>
                                  </p:iterate>
                                  <p:childTnLst>
                                    <p:set>
                                      <p:cBhvr>
                                        <p:cTn id="20" fill="hold"/>
                                        <p:tgtEl>
                                          <p:spTgt spid="32">
                                            <p:txEl>
                                              <p:pRg st="1" end="1"/>
                                            </p:txEl>
                                          </p:spTgt>
                                        </p:tgtEl>
                                        <p:attrNameLst>
                                          <p:attrName>style.visibility</p:attrName>
                                        </p:attrNameLst>
                                      </p:cBhvr>
                                      <p:to>
                                        <p:strVal val="visible"/>
                                      </p:to>
                                    </p:set>
                                    <p:anim calcmode="lin" valueType="num">
                                      <p:cBhvr>
                                        <p:cTn id="21" dur="500" fill="hold"/>
                                        <p:tgtEl>
                                          <p:spTgt spid="32">
                                            <p:txEl>
                                              <p:pRg st="1" end="1"/>
                                            </p:txEl>
                                          </p:spTgt>
                                        </p:tgtEl>
                                        <p:attrNameLst>
                                          <p:attrName>ppt_x</p:attrName>
                                        </p:attrNameLst>
                                      </p:cBhvr>
                                      <p:tavLst>
                                        <p:tav tm="0">
                                          <p:val>
                                            <p:strVal val="#ppt_x"/>
                                          </p:val>
                                        </p:tav>
                                        <p:tav tm="100000">
                                          <p:val>
                                            <p:strVal val="#ppt_x"/>
                                          </p:val>
                                        </p:tav>
                                      </p:tavLst>
                                    </p:anim>
                                    <p:anim calcmode="lin" valueType="num">
                                      <p:cBhvr>
                                        <p:cTn id="22" dur="500" fill="hold"/>
                                        <p:tgtEl>
                                          <p:spTgt spid="3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3" grpId="1"/>
      <p:bldP build="p" bldLvl="1" animBg="1" rev="0" advAuto="0" spid="32" grpId="2"/>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idx="4294967295"/>
          </p:nvPr>
        </p:nvSpPr>
        <p:spPr>
          <a:xfrm>
            <a:off x="574675" y="304800"/>
            <a:ext cx="8001000" cy="1216025"/>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lvl1pPr>
              <a:defRPr sz="3400"/>
            </a:lvl1pPr>
          </a:lstStyle>
          <a:p>
            <a:pPr lvl="0">
              <a:defRPr sz="1800"/>
            </a:pPr>
            <a:r>
              <a:rPr sz="3400"/>
              <a:t>Instructors usually give clues to what is important</a:t>
            </a:r>
          </a:p>
        </p:txBody>
      </p:sp>
      <p:sp>
        <p:nvSpPr>
          <p:cNvPr id="36" name="Shape 36"/>
          <p:cNvSpPr/>
          <p:nvPr>
            <p:ph type="body" idx="4294967295"/>
          </p:nvPr>
        </p:nvSpPr>
        <p:spPr>
          <a:xfrm>
            <a:off x="566737" y="1752600"/>
            <a:ext cx="8001001" cy="4419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lnSpc>
                <a:spcPct val="90000"/>
              </a:lnSpc>
              <a:spcBef>
                <a:spcPts val="500"/>
              </a:spcBef>
              <a:buSzTx/>
              <a:buNone/>
              <a:defRPr sz="1800"/>
            </a:pPr>
            <a:r>
              <a:rPr sz="2100"/>
              <a:t>Some of the more common clues are:</a:t>
            </a:r>
            <a:endParaRPr sz="2100"/>
          </a:p>
          <a:p>
            <a:pPr lvl="0" marL="328929" indent="-328929">
              <a:lnSpc>
                <a:spcPct val="90000"/>
              </a:lnSpc>
              <a:spcBef>
                <a:spcPts val="500"/>
              </a:spcBef>
              <a:buChar char="@"/>
              <a:defRPr sz="1800"/>
            </a:pPr>
            <a:r>
              <a:rPr sz="2100"/>
              <a:t>Material written on the blackboard</a:t>
            </a:r>
            <a:endParaRPr sz="2100"/>
          </a:p>
          <a:p>
            <a:pPr lvl="0" marL="328929" indent="-328929">
              <a:lnSpc>
                <a:spcPct val="90000"/>
              </a:lnSpc>
              <a:spcBef>
                <a:spcPts val="500"/>
              </a:spcBef>
              <a:buChar char="@"/>
              <a:defRPr sz="1800"/>
            </a:pPr>
            <a:r>
              <a:rPr sz="2100"/>
              <a:t>Repetition</a:t>
            </a:r>
            <a:endParaRPr sz="2100"/>
          </a:p>
          <a:p>
            <a:pPr lvl="0" marL="328929" indent="-328929">
              <a:lnSpc>
                <a:spcPct val="90000"/>
              </a:lnSpc>
              <a:spcBef>
                <a:spcPts val="500"/>
              </a:spcBef>
              <a:buChar char="@"/>
              <a:defRPr sz="1800"/>
            </a:pPr>
            <a:r>
              <a:rPr sz="2100"/>
              <a:t>Emphasis</a:t>
            </a:r>
            <a:endParaRPr sz="2100"/>
          </a:p>
          <a:p>
            <a:pPr lvl="1" marL="807304" indent="-335817">
              <a:lnSpc>
                <a:spcPct val="90000"/>
              </a:lnSpc>
              <a:spcBef>
                <a:spcPts val="400"/>
              </a:spcBef>
              <a:defRPr sz="1800"/>
            </a:pPr>
            <a:r>
              <a:rPr sz="2000"/>
              <a:t>Emphasis can be judged by tone of voice and gesture.</a:t>
            </a:r>
            <a:endParaRPr sz="2000"/>
          </a:p>
          <a:p>
            <a:pPr lvl="1" marL="807304" indent="-335817">
              <a:lnSpc>
                <a:spcPct val="90000"/>
              </a:lnSpc>
              <a:spcBef>
                <a:spcPts val="400"/>
              </a:spcBef>
              <a:defRPr sz="1800"/>
            </a:pPr>
            <a:r>
              <a:rPr sz="2000"/>
              <a:t>Emphasis can be judged by the amount of time the instructor spends on points and the number of examples he or she uses.</a:t>
            </a:r>
            <a:endParaRPr sz="2000"/>
          </a:p>
          <a:p>
            <a:pPr lvl="0" marL="328929" indent="-328929">
              <a:lnSpc>
                <a:spcPct val="90000"/>
              </a:lnSpc>
              <a:spcBef>
                <a:spcPts val="500"/>
              </a:spcBef>
              <a:buChar char="@"/>
              <a:defRPr sz="1800"/>
            </a:pPr>
            <a:r>
              <a:rPr sz="2100"/>
              <a:t>Word signals (e.g. </a:t>
            </a:r>
            <a:r>
              <a:rPr sz="2100">
                <a:latin typeface="Tempus Sans ITC"/>
                <a:ea typeface="Tempus Sans ITC"/>
                <a:cs typeface="Tempus Sans ITC"/>
                <a:sym typeface="Tempus Sans ITC"/>
              </a:rPr>
              <a:t>"There are two points of view on…" "The third reason is…" " In conclusion…"</a:t>
            </a:r>
            <a:r>
              <a:rPr sz="2100"/>
              <a:t>)</a:t>
            </a:r>
            <a:endParaRPr sz="2100"/>
          </a:p>
          <a:p>
            <a:pPr lvl="0" marL="328929" indent="-328929">
              <a:lnSpc>
                <a:spcPct val="90000"/>
              </a:lnSpc>
              <a:spcBef>
                <a:spcPts val="500"/>
              </a:spcBef>
              <a:buChar char="@"/>
              <a:defRPr sz="1800"/>
            </a:pPr>
            <a:r>
              <a:rPr sz="2100"/>
              <a:t>Summaries given at the end of class.</a:t>
            </a:r>
            <a:endParaRPr sz="2100"/>
          </a:p>
          <a:p>
            <a:pPr lvl="0" marL="328929" indent="-328929">
              <a:lnSpc>
                <a:spcPct val="90000"/>
              </a:lnSpc>
              <a:spcBef>
                <a:spcPts val="500"/>
              </a:spcBef>
              <a:buChar char="@"/>
              <a:defRPr sz="1800"/>
            </a:pPr>
            <a:r>
              <a:rPr sz="2100"/>
              <a:t>Reviews given at the beginning of class.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35"/>
                                        </p:tgtEl>
                                        <p:attrNameLst>
                                          <p:attrName>style.visibility</p:attrName>
                                        </p:attrNameLst>
                                      </p:cBhvr>
                                      <p:to>
                                        <p:strVal val="visible"/>
                                      </p:to>
                                    </p:set>
                                    <p:animEffect filter="fade" transition="in">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4" presetID="2" grpId="2" fill="hold">
                                  <p:stCondLst>
                                    <p:cond delay="0"/>
                                  </p:stCondLst>
                                  <p:iterate type="el" backwards="0">
                                    <p:tmAbs val="0"/>
                                  </p:iterate>
                                  <p:childTnLst>
                                    <p:set>
                                      <p:cBhvr>
                                        <p:cTn id="11" fill="hold"/>
                                        <p:tgtEl>
                                          <p:spTgt spid="36">
                                            <p:bg/>
                                          </p:spTgt>
                                        </p:tgtEl>
                                        <p:attrNameLst>
                                          <p:attrName>style.visibility</p:attrName>
                                        </p:attrNameLst>
                                      </p:cBhvr>
                                      <p:to>
                                        <p:strVal val="visible"/>
                                      </p:to>
                                    </p:set>
                                    <p:anim calcmode="lin" valueType="num">
                                      <p:cBhvr>
                                        <p:cTn id="12" dur="500" fill="hold"/>
                                        <p:tgtEl>
                                          <p:spTgt spid="36">
                                            <p:bg/>
                                          </p:spTgt>
                                        </p:tgtEl>
                                        <p:attrNameLst>
                                          <p:attrName>ppt_x</p:attrName>
                                        </p:attrNameLst>
                                      </p:cBhvr>
                                      <p:tavLst>
                                        <p:tav tm="0">
                                          <p:val>
                                            <p:strVal val="#ppt_x"/>
                                          </p:val>
                                        </p:tav>
                                        <p:tav tm="100000">
                                          <p:val>
                                            <p:strVal val="#ppt_x"/>
                                          </p:val>
                                        </p:tav>
                                      </p:tavLst>
                                    </p:anim>
                                    <p:anim calcmode="lin" valueType="num">
                                      <p:cBhvr>
                                        <p:cTn id="13" dur="500" fill="hold"/>
                                        <p:tgtEl>
                                          <p:spTgt spid="36">
                                            <p:bg/>
                                          </p:spTgt>
                                        </p:tgtEl>
                                        <p:attrNameLst>
                                          <p:attrName>ppt_y</p:attrName>
                                        </p:attrNameLst>
                                      </p:cBhvr>
                                      <p:tavLst>
                                        <p:tav tm="0">
                                          <p:val>
                                            <p:strVal val="1+#ppt_h/2"/>
                                          </p:val>
                                        </p:tav>
                                        <p:tav tm="100000">
                                          <p:val>
                                            <p:strVal val="#ppt_y"/>
                                          </p:val>
                                        </p:tav>
                                      </p:tavLst>
                                    </p:anim>
                                  </p:childTnLst>
                                </p:cTn>
                              </p:par>
                              <p:par>
                                <p:cTn id="14" presetClass="entr" presetSubtype="4" presetID="2" grpId="2" fill="hold">
                                  <p:stCondLst>
                                    <p:cond delay="0"/>
                                  </p:stCondLst>
                                  <p:iterate type="el" backwards="0">
                                    <p:tmAbs val="0"/>
                                  </p:iterate>
                                  <p:childTnLst>
                                    <p:set>
                                      <p:cBhvr>
                                        <p:cTn id="15" fill="hold"/>
                                        <p:tgtEl>
                                          <p:spTgt spid="36">
                                            <p:txEl>
                                              <p:pRg st="0" end="0"/>
                                            </p:txEl>
                                          </p:spTgt>
                                        </p:tgtEl>
                                        <p:attrNameLst>
                                          <p:attrName>style.visibility</p:attrName>
                                        </p:attrNameLst>
                                      </p:cBhvr>
                                      <p:to>
                                        <p:strVal val="visible"/>
                                      </p:to>
                                    </p:set>
                                    <p:anim calcmode="lin" valueType="num">
                                      <p:cBhvr>
                                        <p:cTn id="1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4" presetID="2" grpId="2" fill="hold">
                                  <p:stCondLst>
                                    <p:cond delay="0"/>
                                  </p:stCondLst>
                                  <p:iterate type="el" backwards="0">
                                    <p:tmAbs val="0"/>
                                  </p:iterate>
                                  <p:childTnLst>
                                    <p:set>
                                      <p:cBhvr>
                                        <p:cTn id="21" fill="hold"/>
                                        <p:tgtEl>
                                          <p:spTgt spid="36">
                                            <p:txEl>
                                              <p:pRg st="1" end="1"/>
                                            </p:txEl>
                                          </p:spTgt>
                                        </p:tgtEl>
                                        <p:attrNameLst>
                                          <p:attrName>style.visibility</p:attrName>
                                        </p:attrNameLst>
                                      </p:cBhvr>
                                      <p:to>
                                        <p:strVal val="visible"/>
                                      </p:to>
                                    </p:set>
                                    <p:anim calcmode="lin" valueType="num">
                                      <p:cBhvr>
                                        <p:cTn id="22" dur="500" fill="hold"/>
                                        <p:tgtEl>
                                          <p:spTgt spid="36">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2" fill="hold">
                                  <p:stCondLst>
                                    <p:cond delay="0"/>
                                  </p:stCondLst>
                                  <p:iterate type="el" backwards="0">
                                    <p:tmAbs val="0"/>
                                  </p:iterate>
                                  <p:childTnLst>
                                    <p:set>
                                      <p:cBhvr>
                                        <p:cTn id="27" fill="hold"/>
                                        <p:tgtEl>
                                          <p:spTgt spid="36">
                                            <p:txEl>
                                              <p:pRg st="2" end="2"/>
                                            </p:txEl>
                                          </p:spTgt>
                                        </p:tgtEl>
                                        <p:attrNameLst>
                                          <p:attrName>style.visibility</p:attrName>
                                        </p:attrNameLst>
                                      </p:cBhvr>
                                      <p:to>
                                        <p:strVal val="visible"/>
                                      </p:to>
                                    </p:set>
                                    <p:anim calcmode="lin" valueType="num">
                                      <p:cBhvr>
                                        <p:cTn id="28" dur="500" fill="hold"/>
                                        <p:tgtEl>
                                          <p:spTgt spid="36">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3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2" fill="hold">
                                  <p:stCondLst>
                                    <p:cond delay="0"/>
                                  </p:stCondLst>
                                  <p:iterate type="el" backwards="0">
                                    <p:tmAbs val="0"/>
                                  </p:iterate>
                                  <p:childTnLst>
                                    <p:set>
                                      <p:cBhvr>
                                        <p:cTn id="33" fill="hold"/>
                                        <p:tgtEl>
                                          <p:spTgt spid="36">
                                            <p:txEl>
                                              <p:pRg st="3" end="3"/>
                                            </p:txEl>
                                          </p:spTgt>
                                        </p:tgtEl>
                                        <p:attrNameLst>
                                          <p:attrName>style.visibility</p:attrName>
                                        </p:attrNameLst>
                                      </p:cBhvr>
                                      <p:to>
                                        <p:strVal val="visible"/>
                                      </p:to>
                                    </p:set>
                                    <p:anim calcmode="lin" valueType="num">
                                      <p:cBhvr>
                                        <p:cTn id="34" dur="500" fill="hold"/>
                                        <p:tgtEl>
                                          <p:spTgt spid="36">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36">
                                            <p:txEl>
                                              <p:pRg st="3" end="3"/>
                                            </p:txEl>
                                          </p:spTgt>
                                        </p:tgtEl>
                                        <p:attrNameLst>
                                          <p:attrName>ppt_y</p:attrName>
                                        </p:attrNameLst>
                                      </p:cBhvr>
                                      <p:tavLst>
                                        <p:tav tm="0">
                                          <p:val>
                                            <p:strVal val="1+#ppt_h/2"/>
                                          </p:val>
                                        </p:tav>
                                        <p:tav tm="100000">
                                          <p:val>
                                            <p:strVal val="#ppt_y"/>
                                          </p:val>
                                        </p:tav>
                                      </p:tavLst>
                                    </p:anim>
                                  </p:childTnLst>
                                </p:cTn>
                              </p:par>
                              <p:par>
                                <p:cTn id="36" presetClass="entr" presetSubtype="4" presetID="2" grpId="2" fill="hold">
                                  <p:stCondLst>
                                    <p:cond delay="0"/>
                                  </p:stCondLst>
                                  <p:iterate type="el" backwards="0">
                                    <p:tmAbs val="0"/>
                                  </p:iterate>
                                  <p:childTnLst>
                                    <p:set>
                                      <p:cBhvr>
                                        <p:cTn id="37" fill="hold"/>
                                        <p:tgtEl>
                                          <p:spTgt spid="36">
                                            <p:txEl>
                                              <p:pRg st="4" end="4"/>
                                            </p:txEl>
                                          </p:spTgt>
                                        </p:tgtEl>
                                        <p:attrNameLst>
                                          <p:attrName>style.visibility</p:attrName>
                                        </p:attrNameLst>
                                      </p:cBhvr>
                                      <p:to>
                                        <p:strVal val="visible"/>
                                      </p:to>
                                    </p:set>
                                    <p:anim calcmode="lin" valueType="num">
                                      <p:cBhvr>
                                        <p:cTn id="38" dur="500" fill="hold"/>
                                        <p:tgtEl>
                                          <p:spTgt spid="36">
                                            <p:txEl>
                                              <p:pRg st="4" end="4"/>
                                            </p:txEl>
                                          </p:spTgt>
                                        </p:tgtEl>
                                        <p:attrNameLst>
                                          <p:attrName>ppt_x</p:attrName>
                                        </p:attrNameLst>
                                      </p:cBhvr>
                                      <p:tavLst>
                                        <p:tav tm="0">
                                          <p:val>
                                            <p:strVal val="#ppt_x"/>
                                          </p:val>
                                        </p:tav>
                                        <p:tav tm="100000">
                                          <p:val>
                                            <p:strVal val="#ppt_x"/>
                                          </p:val>
                                        </p:tav>
                                      </p:tavLst>
                                    </p:anim>
                                    <p:anim calcmode="lin" valueType="num">
                                      <p:cBhvr>
                                        <p:cTn id="39" dur="500" fill="hold"/>
                                        <p:tgtEl>
                                          <p:spTgt spid="36">
                                            <p:txEl>
                                              <p:pRg st="4" end="4"/>
                                            </p:txEl>
                                          </p:spTgt>
                                        </p:tgtEl>
                                        <p:attrNameLst>
                                          <p:attrName>ppt_y</p:attrName>
                                        </p:attrNameLst>
                                      </p:cBhvr>
                                      <p:tavLst>
                                        <p:tav tm="0">
                                          <p:val>
                                            <p:strVal val="1+#ppt_h/2"/>
                                          </p:val>
                                        </p:tav>
                                        <p:tav tm="100000">
                                          <p:val>
                                            <p:strVal val="#ppt_y"/>
                                          </p:val>
                                        </p:tav>
                                      </p:tavLst>
                                    </p:anim>
                                  </p:childTnLst>
                                </p:cTn>
                              </p:par>
                              <p:par>
                                <p:cTn id="40" presetClass="entr" presetSubtype="4" presetID="2" grpId="2" fill="hold">
                                  <p:stCondLst>
                                    <p:cond delay="0"/>
                                  </p:stCondLst>
                                  <p:iterate type="el" backwards="0">
                                    <p:tmAbs val="0"/>
                                  </p:iterate>
                                  <p:childTnLst>
                                    <p:set>
                                      <p:cBhvr>
                                        <p:cTn id="41" fill="hold"/>
                                        <p:tgtEl>
                                          <p:spTgt spid="36">
                                            <p:txEl>
                                              <p:pRg st="5" end="5"/>
                                            </p:txEl>
                                          </p:spTgt>
                                        </p:tgtEl>
                                        <p:attrNameLst>
                                          <p:attrName>style.visibility</p:attrName>
                                        </p:attrNameLst>
                                      </p:cBhvr>
                                      <p:to>
                                        <p:strVal val="visible"/>
                                      </p:to>
                                    </p:set>
                                    <p:anim calcmode="lin" valueType="num">
                                      <p:cBhvr>
                                        <p:cTn id="42" dur="500" fill="hold"/>
                                        <p:tgtEl>
                                          <p:spTgt spid="36">
                                            <p:txEl>
                                              <p:pRg st="5" end="5"/>
                                            </p:txEl>
                                          </p:spTgt>
                                        </p:tgtEl>
                                        <p:attrNameLst>
                                          <p:attrName>ppt_x</p:attrName>
                                        </p:attrNameLst>
                                      </p:cBhvr>
                                      <p:tavLst>
                                        <p:tav tm="0">
                                          <p:val>
                                            <p:strVal val="#ppt_x"/>
                                          </p:val>
                                        </p:tav>
                                        <p:tav tm="100000">
                                          <p:val>
                                            <p:strVal val="#ppt_x"/>
                                          </p:val>
                                        </p:tav>
                                      </p:tavLst>
                                    </p:anim>
                                    <p:anim calcmode="lin" valueType="num">
                                      <p:cBhvr>
                                        <p:cTn id="43" dur="500" fill="hold"/>
                                        <p:tgtEl>
                                          <p:spTgt spid="3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nodeType="clickEffect" presetClass="entr" presetSubtype="4" presetID="2" grpId="2" fill="hold">
                                  <p:stCondLst>
                                    <p:cond delay="0"/>
                                  </p:stCondLst>
                                  <p:iterate type="el" backwards="0">
                                    <p:tmAbs val="0"/>
                                  </p:iterate>
                                  <p:childTnLst>
                                    <p:set>
                                      <p:cBhvr>
                                        <p:cTn id="47" fill="hold"/>
                                        <p:tgtEl>
                                          <p:spTgt spid="36">
                                            <p:txEl>
                                              <p:pRg st="6" end="6"/>
                                            </p:txEl>
                                          </p:spTgt>
                                        </p:tgtEl>
                                        <p:attrNameLst>
                                          <p:attrName>style.visibility</p:attrName>
                                        </p:attrNameLst>
                                      </p:cBhvr>
                                      <p:to>
                                        <p:strVal val="visible"/>
                                      </p:to>
                                    </p:set>
                                    <p:anim calcmode="lin" valueType="num">
                                      <p:cBhvr>
                                        <p:cTn id="48" dur="500" fill="hold"/>
                                        <p:tgtEl>
                                          <p:spTgt spid="36">
                                            <p:txEl>
                                              <p:pRg st="6" end="6"/>
                                            </p:txEl>
                                          </p:spTgt>
                                        </p:tgtEl>
                                        <p:attrNameLst>
                                          <p:attrName>ppt_x</p:attrName>
                                        </p:attrNameLst>
                                      </p:cBhvr>
                                      <p:tavLst>
                                        <p:tav tm="0">
                                          <p:val>
                                            <p:strVal val="#ppt_x"/>
                                          </p:val>
                                        </p:tav>
                                        <p:tav tm="100000">
                                          <p:val>
                                            <p:strVal val="#ppt_x"/>
                                          </p:val>
                                        </p:tav>
                                      </p:tavLst>
                                    </p:anim>
                                    <p:anim calcmode="lin" valueType="num">
                                      <p:cBhvr>
                                        <p:cTn id="49" dur="500" fill="hold"/>
                                        <p:tgtEl>
                                          <p:spTgt spid="3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nodeType="clickEffect" presetClass="entr" presetSubtype="4" presetID="2" grpId="2" fill="hold">
                                  <p:stCondLst>
                                    <p:cond delay="0"/>
                                  </p:stCondLst>
                                  <p:iterate type="el" backwards="0">
                                    <p:tmAbs val="0"/>
                                  </p:iterate>
                                  <p:childTnLst>
                                    <p:set>
                                      <p:cBhvr>
                                        <p:cTn id="53" fill="hold"/>
                                        <p:tgtEl>
                                          <p:spTgt spid="36">
                                            <p:txEl>
                                              <p:pRg st="7" end="7"/>
                                            </p:txEl>
                                          </p:spTgt>
                                        </p:tgtEl>
                                        <p:attrNameLst>
                                          <p:attrName>style.visibility</p:attrName>
                                        </p:attrNameLst>
                                      </p:cBhvr>
                                      <p:to>
                                        <p:strVal val="visible"/>
                                      </p:to>
                                    </p:set>
                                    <p:anim calcmode="lin" valueType="num">
                                      <p:cBhvr>
                                        <p:cTn id="54" dur="500" fill="hold"/>
                                        <p:tgtEl>
                                          <p:spTgt spid="36">
                                            <p:txEl>
                                              <p:pRg st="7" end="7"/>
                                            </p:txEl>
                                          </p:spTgt>
                                        </p:tgtEl>
                                        <p:attrNameLst>
                                          <p:attrName>ppt_x</p:attrName>
                                        </p:attrNameLst>
                                      </p:cBhvr>
                                      <p:tavLst>
                                        <p:tav tm="0">
                                          <p:val>
                                            <p:strVal val="#ppt_x"/>
                                          </p:val>
                                        </p:tav>
                                        <p:tav tm="100000">
                                          <p:val>
                                            <p:strVal val="#ppt_x"/>
                                          </p:val>
                                        </p:tav>
                                      </p:tavLst>
                                    </p:anim>
                                    <p:anim calcmode="lin" valueType="num">
                                      <p:cBhvr>
                                        <p:cTn id="55" dur="500" fill="hold"/>
                                        <p:tgtEl>
                                          <p:spTgt spid="3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nodeType="clickEffect" presetClass="entr" presetSubtype="4" presetID="2" grpId="2" fill="hold">
                                  <p:stCondLst>
                                    <p:cond delay="0"/>
                                  </p:stCondLst>
                                  <p:iterate type="el" backwards="0">
                                    <p:tmAbs val="0"/>
                                  </p:iterate>
                                  <p:childTnLst>
                                    <p:set>
                                      <p:cBhvr>
                                        <p:cTn id="59" fill="hold"/>
                                        <p:tgtEl>
                                          <p:spTgt spid="36">
                                            <p:txEl>
                                              <p:pRg st="8" end="8"/>
                                            </p:txEl>
                                          </p:spTgt>
                                        </p:tgtEl>
                                        <p:attrNameLst>
                                          <p:attrName>style.visibility</p:attrName>
                                        </p:attrNameLst>
                                      </p:cBhvr>
                                      <p:to>
                                        <p:strVal val="visible"/>
                                      </p:to>
                                    </p:set>
                                    <p:anim calcmode="lin" valueType="num">
                                      <p:cBhvr>
                                        <p:cTn id="60" dur="500" fill="hold"/>
                                        <p:tgtEl>
                                          <p:spTgt spid="36">
                                            <p:txEl>
                                              <p:pRg st="8" end="8"/>
                                            </p:txEl>
                                          </p:spTgt>
                                        </p:tgtEl>
                                        <p:attrNameLst>
                                          <p:attrName>ppt_x</p:attrName>
                                        </p:attrNameLst>
                                      </p:cBhvr>
                                      <p:tavLst>
                                        <p:tav tm="0">
                                          <p:val>
                                            <p:strVal val="#ppt_x"/>
                                          </p:val>
                                        </p:tav>
                                        <p:tav tm="100000">
                                          <p:val>
                                            <p:strVal val="#ppt_x"/>
                                          </p:val>
                                        </p:tav>
                                      </p:tavLst>
                                    </p:anim>
                                    <p:anim calcmode="lin" valueType="num">
                                      <p:cBhvr>
                                        <p:cTn id="61" dur="500" fill="hold"/>
                                        <p:tgtEl>
                                          <p:spTgt spid="3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5" grpId="1"/>
      <p:bldP build="p" bldLvl="1" animBg="1" rev="0" advAuto="0" spid="36" grpId="2"/>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idx="4294967295"/>
          </p:nvPr>
        </p:nvSpPr>
        <p:spPr>
          <a:xfrm>
            <a:off x="574675" y="304800"/>
            <a:ext cx="8001000" cy="1216025"/>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3800"/>
              <a:t>Cornell System of Note-Taking</a:t>
            </a:r>
          </a:p>
        </p:txBody>
      </p:sp>
      <p:sp>
        <p:nvSpPr>
          <p:cNvPr id="39" name="Shape 39"/>
          <p:cNvSpPr/>
          <p:nvPr>
            <p:ph type="body" idx="4294967295"/>
          </p:nvPr>
        </p:nvSpPr>
        <p:spPr>
          <a:xfrm>
            <a:off x="566737" y="1752600"/>
            <a:ext cx="8001001" cy="42672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Char char="@"/>
              <a:defRPr sz="1800"/>
            </a:pPr>
            <a:r>
              <a:rPr sz="3000"/>
              <a:t>The Cornell Method of note making is a 2-column system of making notes.</a:t>
            </a:r>
            <a:endParaRPr sz="3000"/>
          </a:p>
          <a:p>
            <a:pPr lvl="0">
              <a:buChar char="@"/>
              <a:defRPr sz="1800"/>
            </a:pPr>
            <a:r>
              <a:rPr sz="3000"/>
              <a:t>Making notes, as distinguished from taking notes, is the active process you engage in to think about the information you are describing.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38"/>
                                        </p:tgtEl>
                                        <p:attrNameLst>
                                          <p:attrName>style.visibility</p:attrName>
                                        </p:attrNameLst>
                                      </p:cBhvr>
                                      <p:to>
                                        <p:strVal val="visible"/>
                                      </p:to>
                                    </p:set>
                                    <p:animEffect filter="fade" transition="in">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4" presetID="2" grpId="2" fill="hold">
                                  <p:stCondLst>
                                    <p:cond delay="0"/>
                                  </p:stCondLst>
                                  <p:iterate type="el" backwards="0">
                                    <p:tmAbs val="0"/>
                                  </p:iterate>
                                  <p:childTnLst>
                                    <p:set>
                                      <p:cBhvr>
                                        <p:cTn id="11" fill="hold"/>
                                        <p:tgtEl>
                                          <p:spTgt spid="39">
                                            <p:bg/>
                                          </p:spTgt>
                                        </p:tgtEl>
                                        <p:attrNameLst>
                                          <p:attrName>style.visibility</p:attrName>
                                        </p:attrNameLst>
                                      </p:cBhvr>
                                      <p:to>
                                        <p:strVal val="visible"/>
                                      </p:to>
                                    </p:set>
                                    <p:anim calcmode="lin" valueType="num">
                                      <p:cBhvr>
                                        <p:cTn id="12" dur="500" fill="hold"/>
                                        <p:tgtEl>
                                          <p:spTgt spid="39">
                                            <p:bg/>
                                          </p:spTgt>
                                        </p:tgtEl>
                                        <p:attrNameLst>
                                          <p:attrName>ppt_x</p:attrName>
                                        </p:attrNameLst>
                                      </p:cBhvr>
                                      <p:tavLst>
                                        <p:tav tm="0">
                                          <p:val>
                                            <p:strVal val="#ppt_x"/>
                                          </p:val>
                                        </p:tav>
                                        <p:tav tm="100000">
                                          <p:val>
                                            <p:strVal val="#ppt_x"/>
                                          </p:val>
                                        </p:tav>
                                      </p:tavLst>
                                    </p:anim>
                                    <p:anim calcmode="lin" valueType="num">
                                      <p:cBhvr>
                                        <p:cTn id="13" dur="500" fill="hold"/>
                                        <p:tgtEl>
                                          <p:spTgt spid="39">
                                            <p:bg/>
                                          </p:spTgt>
                                        </p:tgtEl>
                                        <p:attrNameLst>
                                          <p:attrName>ppt_y</p:attrName>
                                        </p:attrNameLst>
                                      </p:cBhvr>
                                      <p:tavLst>
                                        <p:tav tm="0">
                                          <p:val>
                                            <p:strVal val="1+#ppt_h/2"/>
                                          </p:val>
                                        </p:tav>
                                        <p:tav tm="100000">
                                          <p:val>
                                            <p:strVal val="#ppt_y"/>
                                          </p:val>
                                        </p:tav>
                                      </p:tavLst>
                                    </p:anim>
                                  </p:childTnLst>
                                </p:cTn>
                              </p:par>
                              <p:par>
                                <p:cTn id="14" presetClass="entr" presetSubtype="4" presetID="2" grpId="2" fill="hold">
                                  <p:stCondLst>
                                    <p:cond delay="0"/>
                                  </p:stCondLst>
                                  <p:iterate type="el" backwards="0">
                                    <p:tmAbs val="0"/>
                                  </p:iterate>
                                  <p:childTnLst>
                                    <p:set>
                                      <p:cBhvr>
                                        <p:cTn id="15" fill="hold"/>
                                        <p:tgtEl>
                                          <p:spTgt spid="39">
                                            <p:txEl>
                                              <p:pRg st="0" end="0"/>
                                            </p:txEl>
                                          </p:spTgt>
                                        </p:tgtEl>
                                        <p:attrNameLst>
                                          <p:attrName>style.visibility</p:attrName>
                                        </p:attrNameLst>
                                      </p:cBhvr>
                                      <p:to>
                                        <p:strVal val="visible"/>
                                      </p:to>
                                    </p:set>
                                    <p:anim calcmode="lin" valueType="num">
                                      <p:cBhvr>
                                        <p:cTn id="16"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4" presetID="2" grpId="2" fill="hold">
                                  <p:stCondLst>
                                    <p:cond delay="0"/>
                                  </p:stCondLst>
                                  <p:iterate type="el" backwards="0">
                                    <p:tmAbs val="0"/>
                                  </p:iterate>
                                  <p:childTnLst>
                                    <p:set>
                                      <p:cBhvr>
                                        <p:cTn id="21" fill="hold"/>
                                        <p:tgtEl>
                                          <p:spTgt spid="39">
                                            <p:txEl>
                                              <p:pRg st="1" end="1"/>
                                            </p:txEl>
                                          </p:spTgt>
                                        </p:tgtEl>
                                        <p:attrNameLst>
                                          <p:attrName>style.visibility</p:attrName>
                                        </p:attrNameLst>
                                      </p:cBhvr>
                                      <p:to>
                                        <p:strVal val="visible"/>
                                      </p:to>
                                    </p:set>
                                    <p:anim calcmode="lin" valueType="num">
                                      <p:cBhvr>
                                        <p:cTn id="22" dur="500" fill="hold"/>
                                        <p:tgtEl>
                                          <p:spTgt spid="3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8" grpId="1"/>
      <p:bldP build="p" bldLvl="1" animBg="1" rev="0" advAuto="0" spid="39" grpId="2"/>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idx="4294967295"/>
          </p:nvPr>
        </p:nvSpPr>
        <p:spPr>
          <a:xfrm>
            <a:off x="574675" y="304800"/>
            <a:ext cx="8001000" cy="1216025"/>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3800"/>
              <a:t>The 6 R's of the Cornell Method</a:t>
            </a:r>
          </a:p>
        </p:txBody>
      </p:sp>
      <p:sp>
        <p:nvSpPr>
          <p:cNvPr id="42" name="Shape 42"/>
          <p:cNvSpPr/>
          <p:nvPr>
            <p:ph type="body" idx="4294967295"/>
          </p:nvPr>
        </p:nvSpPr>
        <p:spPr>
          <a:xfrm>
            <a:off x="566737" y="1752600"/>
            <a:ext cx="8001001" cy="42672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532553" indent="-532553">
              <a:spcBef>
                <a:spcPts val="800"/>
              </a:spcBef>
              <a:buChar char="@"/>
              <a:defRPr sz="1800"/>
            </a:pPr>
            <a:r>
              <a:rPr sz="3400"/>
              <a:t>Record</a:t>
            </a:r>
            <a:endParaRPr sz="3400"/>
          </a:p>
          <a:p>
            <a:pPr lvl="0" marL="532553" indent="-532553">
              <a:spcBef>
                <a:spcPts val="800"/>
              </a:spcBef>
              <a:buChar char="@"/>
              <a:defRPr sz="1800"/>
            </a:pPr>
            <a:r>
              <a:rPr sz="3400"/>
              <a:t>Reduce</a:t>
            </a:r>
            <a:endParaRPr sz="3400"/>
          </a:p>
          <a:p>
            <a:pPr lvl="0" marL="532553" indent="-532553">
              <a:spcBef>
                <a:spcPts val="800"/>
              </a:spcBef>
              <a:buChar char="@"/>
              <a:defRPr sz="1800"/>
            </a:pPr>
            <a:r>
              <a:rPr sz="3400"/>
              <a:t>Recite</a:t>
            </a:r>
            <a:endParaRPr sz="3400"/>
          </a:p>
          <a:p>
            <a:pPr lvl="0" marL="532553" indent="-532553">
              <a:spcBef>
                <a:spcPts val="800"/>
              </a:spcBef>
              <a:buChar char="@"/>
              <a:defRPr sz="1800"/>
            </a:pPr>
            <a:r>
              <a:rPr sz="3400"/>
              <a:t>Reflect</a:t>
            </a:r>
            <a:endParaRPr sz="3400"/>
          </a:p>
          <a:p>
            <a:pPr lvl="0" marL="532553" indent="-532553">
              <a:spcBef>
                <a:spcPts val="800"/>
              </a:spcBef>
              <a:buChar char="@"/>
              <a:defRPr sz="1800"/>
            </a:pPr>
            <a:r>
              <a:rPr sz="3400"/>
              <a:t>Review</a:t>
            </a:r>
            <a:endParaRPr sz="3400"/>
          </a:p>
          <a:p>
            <a:pPr lvl="0" marL="532553" indent="-532553">
              <a:spcBef>
                <a:spcPts val="800"/>
              </a:spcBef>
              <a:buChar char="@"/>
              <a:defRPr sz="1800"/>
            </a:pPr>
            <a:r>
              <a:rPr sz="3400"/>
              <a:t>Recapitulate</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41"/>
                                        </p:tgtEl>
                                        <p:attrNameLst>
                                          <p:attrName>style.visibility</p:attrName>
                                        </p:attrNameLst>
                                      </p:cBhvr>
                                      <p:to>
                                        <p:strVal val="visible"/>
                                      </p:to>
                                    </p:set>
                                    <p:animEffect filter="fade" transition="in">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4" presetID="2" grpId="2" fill="hold">
                                  <p:stCondLst>
                                    <p:cond delay="0"/>
                                  </p:stCondLst>
                                  <p:iterate type="el" backwards="0">
                                    <p:tmAbs val="0"/>
                                  </p:iterate>
                                  <p:childTnLst>
                                    <p:set>
                                      <p:cBhvr>
                                        <p:cTn id="11" fill="hold"/>
                                        <p:tgtEl>
                                          <p:spTgt spid="42">
                                            <p:bg/>
                                          </p:spTgt>
                                        </p:tgtEl>
                                        <p:attrNameLst>
                                          <p:attrName>style.visibility</p:attrName>
                                        </p:attrNameLst>
                                      </p:cBhvr>
                                      <p:to>
                                        <p:strVal val="visible"/>
                                      </p:to>
                                    </p:set>
                                    <p:anim calcmode="lin" valueType="num">
                                      <p:cBhvr>
                                        <p:cTn id="12" dur="500" fill="hold"/>
                                        <p:tgtEl>
                                          <p:spTgt spid="42">
                                            <p:bg/>
                                          </p:spTgt>
                                        </p:tgtEl>
                                        <p:attrNameLst>
                                          <p:attrName>ppt_x</p:attrName>
                                        </p:attrNameLst>
                                      </p:cBhvr>
                                      <p:tavLst>
                                        <p:tav tm="0">
                                          <p:val>
                                            <p:strVal val="#ppt_x"/>
                                          </p:val>
                                        </p:tav>
                                        <p:tav tm="100000">
                                          <p:val>
                                            <p:strVal val="#ppt_x"/>
                                          </p:val>
                                        </p:tav>
                                      </p:tavLst>
                                    </p:anim>
                                    <p:anim calcmode="lin" valueType="num">
                                      <p:cBhvr>
                                        <p:cTn id="13" dur="500" fill="hold"/>
                                        <p:tgtEl>
                                          <p:spTgt spid="42">
                                            <p:bg/>
                                          </p:spTgt>
                                        </p:tgtEl>
                                        <p:attrNameLst>
                                          <p:attrName>ppt_y</p:attrName>
                                        </p:attrNameLst>
                                      </p:cBhvr>
                                      <p:tavLst>
                                        <p:tav tm="0">
                                          <p:val>
                                            <p:strVal val="1+#ppt_h/2"/>
                                          </p:val>
                                        </p:tav>
                                        <p:tav tm="100000">
                                          <p:val>
                                            <p:strVal val="#ppt_y"/>
                                          </p:val>
                                        </p:tav>
                                      </p:tavLst>
                                    </p:anim>
                                  </p:childTnLst>
                                </p:cTn>
                              </p:par>
                              <p:par>
                                <p:cTn id="14" presetClass="entr" presetSubtype="4" presetID="2" grpId="2" fill="hold">
                                  <p:stCondLst>
                                    <p:cond delay="0"/>
                                  </p:stCondLst>
                                  <p:iterate type="el" backwards="0">
                                    <p:tmAbs val="0"/>
                                  </p:iterate>
                                  <p:childTnLst>
                                    <p:set>
                                      <p:cBhvr>
                                        <p:cTn id="15" fill="hold"/>
                                        <p:tgtEl>
                                          <p:spTgt spid="42">
                                            <p:txEl>
                                              <p:pRg st="0" end="0"/>
                                            </p:txEl>
                                          </p:spTgt>
                                        </p:tgtEl>
                                        <p:attrNameLst>
                                          <p:attrName>style.visibility</p:attrName>
                                        </p:attrNameLst>
                                      </p:cBhvr>
                                      <p:to>
                                        <p:strVal val="visible"/>
                                      </p:to>
                                    </p:set>
                                    <p:anim calcmode="lin" valueType="num">
                                      <p:cBhvr>
                                        <p:cTn id="16"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4" presetID="2" grpId="2" fill="hold">
                                  <p:stCondLst>
                                    <p:cond delay="0"/>
                                  </p:stCondLst>
                                  <p:iterate type="el" backwards="0">
                                    <p:tmAbs val="0"/>
                                  </p:iterate>
                                  <p:childTnLst>
                                    <p:set>
                                      <p:cBhvr>
                                        <p:cTn id="21" fill="hold"/>
                                        <p:tgtEl>
                                          <p:spTgt spid="42">
                                            <p:txEl>
                                              <p:pRg st="1" end="1"/>
                                            </p:txEl>
                                          </p:spTgt>
                                        </p:tgtEl>
                                        <p:attrNameLst>
                                          <p:attrName>style.visibility</p:attrName>
                                        </p:attrNameLst>
                                      </p:cBhvr>
                                      <p:to>
                                        <p:strVal val="visible"/>
                                      </p:to>
                                    </p:set>
                                    <p:anim calcmode="lin" valueType="num">
                                      <p:cBhvr>
                                        <p:cTn id="22" dur="500" fill="hold"/>
                                        <p:tgtEl>
                                          <p:spTgt spid="42">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2" fill="hold">
                                  <p:stCondLst>
                                    <p:cond delay="0"/>
                                  </p:stCondLst>
                                  <p:iterate type="el" backwards="0">
                                    <p:tmAbs val="0"/>
                                  </p:iterate>
                                  <p:childTnLst>
                                    <p:set>
                                      <p:cBhvr>
                                        <p:cTn id="27" fill="hold"/>
                                        <p:tgtEl>
                                          <p:spTgt spid="42">
                                            <p:txEl>
                                              <p:pRg st="2" end="2"/>
                                            </p:txEl>
                                          </p:spTgt>
                                        </p:tgtEl>
                                        <p:attrNameLst>
                                          <p:attrName>style.visibility</p:attrName>
                                        </p:attrNameLst>
                                      </p:cBhvr>
                                      <p:to>
                                        <p:strVal val="visible"/>
                                      </p:to>
                                    </p:set>
                                    <p:anim calcmode="lin" valueType="num">
                                      <p:cBhvr>
                                        <p:cTn id="28" dur="500" fill="hold"/>
                                        <p:tgtEl>
                                          <p:spTgt spid="42">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2" fill="hold">
                                  <p:stCondLst>
                                    <p:cond delay="0"/>
                                  </p:stCondLst>
                                  <p:iterate type="el" backwards="0">
                                    <p:tmAbs val="0"/>
                                  </p:iterate>
                                  <p:childTnLst>
                                    <p:set>
                                      <p:cBhvr>
                                        <p:cTn id="33" fill="hold"/>
                                        <p:tgtEl>
                                          <p:spTgt spid="42">
                                            <p:txEl>
                                              <p:pRg st="3" end="3"/>
                                            </p:txEl>
                                          </p:spTgt>
                                        </p:tgtEl>
                                        <p:attrNameLst>
                                          <p:attrName>style.visibility</p:attrName>
                                        </p:attrNameLst>
                                      </p:cBhvr>
                                      <p:to>
                                        <p:strVal val="visible"/>
                                      </p:to>
                                    </p:set>
                                    <p:anim calcmode="lin" valueType="num">
                                      <p:cBhvr>
                                        <p:cTn id="34" dur="500" fill="hold"/>
                                        <p:tgtEl>
                                          <p:spTgt spid="42">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nodeType="clickEffect" presetClass="entr" presetSubtype="4" presetID="2" grpId="2" fill="hold">
                                  <p:stCondLst>
                                    <p:cond delay="0"/>
                                  </p:stCondLst>
                                  <p:iterate type="el" backwards="0">
                                    <p:tmAbs val="0"/>
                                  </p:iterate>
                                  <p:childTnLst>
                                    <p:set>
                                      <p:cBhvr>
                                        <p:cTn id="39" fill="hold"/>
                                        <p:tgtEl>
                                          <p:spTgt spid="42">
                                            <p:txEl>
                                              <p:pRg st="4" end="4"/>
                                            </p:txEl>
                                          </p:spTgt>
                                        </p:tgtEl>
                                        <p:attrNameLst>
                                          <p:attrName>style.visibility</p:attrName>
                                        </p:attrNameLst>
                                      </p:cBhvr>
                                      <p:to>
                                        <p:strVal val="visible"/>
                                      </p:to>
                                    </p:set>
                                    <p:anim calcmode="lin" valueType="num">
                                      <p:cBhvr>
                                        <p:cTn id="40" dur="500" fill="hold"/>
                                        <p:tgtEl>
                                          <p:spTgt spid="42">
                                            <p:txEl>
                                              <p:pRg st="4" end="4"/>
                                            </p:txEl>
                                          </p:spTgt>
                                        </p:tgtEl>
                                        <p:attrNameLst>
                                          <p:attrName>ppt_x</p:attrName>
                                        </p:attrNameLst>
                                      </p:cBhvr>
                                      <p:tavLst>
                                        <p:tav tm="0">
                                          <p:val>
                                            <p:strVal val="#ppt_x"/>
                                          </p:val>
                                        </p:tav>
                                        <p:tav tm="100000">
                                          <p:val>
                                            <p:strVal val="#ppt_x"/>
                                          </p:val>
                                        </p:tav>
                                      </p:tavLst>
                                    </p:anim>
                                    <p:anim calcmode="lin" valueType="num">
                                      <p:cBhvr>
                                        <p:cTn id="41" dur="500" fill="hold"/>
                                        <p:tgtEl>
                                          <p:spTgt spid="4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nodeType="clickEffect" presetClass="entr" presetSubtype="4" presetID="2" grpId="2" fill="hold">
                                  <p:stCondLst>
                                    <p:cond delay="0"/>
                                  </p:stCondLst>
                                  <p:iterate type="el" backwards="0">
                                    <p:tmAbs val="0"/>
                                  </p:iterate>
                                  <p:childTnLst>
                                    <p:set>
                                      <p:cBhvr>
                                        <p:cTn id="45" fill="hold"/>
                                        <p:tgtEl>
                                          <p:spTgt spid="42">
                                            <p:txEl>
                                              <p:pRg st="5" end="5"/>
                                            </p:txEl>
                                          </p:spTgt>
                                        </p:tgtEl>
                                        <p:attrNameLst>
                                          <p:attrName>style.visibility</p:attrName>
                                        </p:attrNameLst>
                                      </p:cBhvr>
                                      <p:to>
                                        <p:strVal val="visible"/>
                                      </p:to>
                                    </p:set>
                                    <p:anim calcmode="lin" valueType="num">
                                      <p:cBhvr>
                                        <p:cTn id="46" dur="500" fill="hold"/>
                                        <p:tgtEl>
                                          <p:spTgt spid="42">
                                            <p:txEl>
                                              <p:pRg st="5" end="5"/>
                                            </p:txEl>
                                          </p:spTgt>
                                        </p:tgtEl>
                                        <p:attrNameLst>
                                          <p:attrName>ppt_x</p:attrName>
                                        </p:attrNameLst>
                                      </p:cBhvr>
                                      <p:tavLst>
                                        <p:tav tm="0">
                                          <p:val>
                                            <p:strVal val="#ppt_x"/>
                                          </p:val>
                                        </p:tav>
                                        <p:tav tm="100000">
                                          <p:val>
                                            <p:strVal val="#ppt_x"/>
                                          </p:val>
                                        </p:tav>
                                      </p:tavLst>
                                    </p:anim>
                                    <p:anim calcmode="lin" valueType="num">
                                      <p:cBhvr>
                                        <p:cTn id="47" dur="500" fill="hold"/>
                                        <p:tgtEl>
                                          <p:spTgt spid="4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42" grpId="2"/>
      <p:bldP build="whole" bldLvl="1" animBg="1" rev="0" advAuto="0" spid="41"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idx="4294967295"/>
          </p:nvPr>
        </p:nvSpPr>
        <p:spPr>
          <a:xfrm>
            <a:off x="574675" y="304800"/>
            <a:ext cx="8001000" cy="1216025"/>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lvl1pPr>
              <a:defRPr sz="3400"/>
            </a:lvl1pPr>
          </a:lstStyle>
          <a:p>
            <a:pPr lvl="0">
              <a:defRPr sz="1800"/>
            </a:pPr>
            <a:r>
              <a:rPr sz="3400"/>
              <a:t>Step One: Preparing the System</a:t>
            </a:r>
          </a:p>
        </p:txBody>
      </p:sp>
      <p:sp>
        <p:nvSpPr>
          <p:cNvPr id="45" name="Shape 45"/>
          <p:cNvSpPr/>
          <p:nvPr>
            <p:ph type="body" idx="4294967295"/>
          </p:nvPr>
        </p:nvSpPr>
        <p:spPr>
          <a:xfrm>
            <a:off x="566737" y="1752600"/>
            <a:ext cx="4310063" cy="42672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325315" indent="-325315">
              <a:lnSpc>
                <a:spcPct val="90000"/>
              </a:lnSpc>
              <a:spcBef>
                <a:spcPts val="400"/>
              </a:spcBef>
              <a:buChar char="@"/>
              <a:defRPr sz="1800"/>
            </a:pPr>
            <a:r>
              <a:t>Use a large loose-leaf notebook on which you will have ample room to take notes.</a:t>
            </a:r>
          </a:p>
          <a:p>
            <a:pPr lvl="0" marL="325315" indent="-325315">
              <a:lnSpc>
                <a:spcPct val="90000"/>
              </a:lnSpc>
              <a:spcBef>
                <a:spcPts val="400"/>
              </a:spcBef>
              <a:buChar char="@"/>
              <a:defRPr sz="1800"/>
            </a:pPr>
            <a:r>
              <a:t>Draw a vertical line down the left side of the page 2 1/2" form the left margin. This is the Recall Column.</a:t>
            </a:r>
          </a:p>
          <a:p>
            <a:pPr lvl="0" marL="325315" indent="-325315">
              <a:lnSpc>
                <a:spcPct val="90000"/>
              </a:lnSpc>
              <a:spcBef>
                <a:spcPts val="400"/>
              </a:spcBef>
              <a:buChar char="@"/>
              <a:defRPr sz="1800"/>
            </a:pPr>
            <a:r>
              <a:t>Notes will be recorded to the right of this line and key words and phrases will be written on the left.</a:t>
            </a:r>
          </a:p>
          <a:p>
            <a:pPr lvl="0" marL="325315" indent="-325315">
              <a:lnSpc>
                <a:spcPct val="90000"/>
              </a:lnSpc>
              <a:spcBef>
                <a:spcPts val="400"/>
              </a:spcBef>
              <a:buChar char="@"/>
              <a:defRPr sz="1800"/>
            </a:pPr>
            <a:r>
              <a:t>Leave 2" at the bottom of the page to record questions to ask your instructor and possible test questions. </a:t>
            </a:r>
          </a:p>
        </p:txBody>
      </p:sp>
      <p:pic>
        <p:nvPicPr>
          <p:cNvPr id="46" name="notes.png" descr="notes"/>
          <p:cNvPicPr/>
          <p:nvPr/>
        </p:nvPicPr>
        <p:blipFill>
          <a:blip r:embed="rId2">
            <a:extLst/>
          </a:blip>
          <a:srcRect l="0" t="0" r="55072" b="0"/>
          <a:stretch>
            <a:fillRect/>
          </a:stretch>
        </p:blipFill>
        <p:spPr>
          <a:xfrm>
            <a:off x="5029200" y="1676400"/>
            <a:ext cx="3924300" cy="4267200"/>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44"/>
                                        </p:tgtEl>
                                        <p:attrNameLst>
                                          <p:attrName>style.visibility</p:attrName>
                                        </p:attrNameLst>
                                      </p:cBhvr>
                                      <p:to>
                                        <p:strVal val="visible"/>
                                      </p:to>
                                    </p:set>
                                    <p:animEffect filter="fade" transition="in">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16" presetID="4" grpId="2" fill="hold">
                                  <p:stCondLst>
                                    <p:cond delay="0"/>
                                  </p:stCondLst>
                                  <p:iterate type="el" backwards="0">
                                    <p:tmAbs val="0"/>
                                  </p:iterate>
                                  <p:childTnLst>
                                    <p:set>
                                      <p:cBhvr>
                                        <p:cTn id="11" fill="hold"/>
                                        <p:tgtEl>
                                          <p:spTgt spid="45">
                                            <p:bg/>
                                          </p:spTgt>
                                        </p:tgtEl>
                                        <p:attrNameLst>
                                          <p:attrName>style.visibility</p:attrName>
                                        </p:attrNameLst>
                                      </p:cBhvr>
                                      <p:to>
                                        <p:strVal val="visible"/>
                                      </p:to>
                                    </p:set>
                                    <p:animEffect filter="box(in)" transition="in">
                                      <p:cBhvr>
                                        <p:cTn id="12" dur="500"/>
                                        <p:tgtEl>
                                          <p:spTgt spid="45">
                                            <p:bg/>
                                          </p:spTgt>
                                        </p:tgtEl>
                                      </p:cBhvr>
                                    </p:animEffect>
                                  </p:childTnLst>
                                </p:cTn>
                              </p:par>
                              <p:par>
                                <p:cTn id="13" presetClass="entr" presetSubtype="16" presetID="4" grpId="2" fill="hold">
                                  <p:stCondLst>
                                    <p:cond delay="0"/>
                                  </p:stCondLst>
                                  <p:iterate type="el" backwards="0">
                                    <p:tmAbs val="0"/>
                                  </p:iterate>
                                  <p:childTnLst>
                                    <p:set>
                                      <p:cBhvr>
                                        <p:cTn id="14" fill="hold"/>
                                        <p:tgtEl>
                                          <p:spTgt spid="45">
                                            <p:txEl>
                                              <p:pRg st="0" end="0"/>
                                            </p:txEl>
                                          </p:spTgt>
                                        </p:tgtEl>
                                        <p:attrNameLst>
                                          <p:attrName>style.visibility</p:attrName>
                                        </p:attrNameLst>
                                      </p:cBhvr>
                                      <p:to>
                                        <p:strVal val="visible"/>
                                      </p:to>
                                    </p:set>
                                    <p:animEffect filter="box(in)" transition="in">
                                      <p:cBhvr>
                                        <p:cTn id="15" dur="500"/>
                                        <p:tgtEl>
                                          <p:spTgt spid="4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16" presetID="4" grpId="2" fill="hold">
                                  <p:stCondLst>
                                    <p:cond delay="0"/>
                                  </p:stCondLst>
                                  <p:iterate type="el" backwards="0">
                                    <p:tmAbs val="0"/>
                                  </p:iterate>
                                  <p:childTnLst>
                                    <p:set>
                                      <p:cBhvr>
                                        <p:cTn id="19" fill="hold"/>
                                        <p:tgtEl>
                                          <p:spTgt spid="45">
                                            <p:txEl>
                                              <p:pRg st="1" end="1"/>
                                            </p:txEl>
                                          </p:spTgt>
                                        </p:tgtEl>
                                        <p:attrNameLst>
                                          <p:attrName>style.visibility</p:attrName>
                                        </p:attrNameLst>
                                      </p:cBhvr>
                                      <p:to>
                                        <p:strVal val="visible"/>
                                      </p:to>
                                    </p:set>
                                    <p:animEffect filter="box(in)" transition="in">
                                      <p:cBhvr>
                                        <p:cTn id="20" dur="500"/>
                                        <p:tgtEl>
                                          <p:spTgt spid="4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16" presetID="4" grpId="2" fill="hold">
                                  <p:stCondLst>
                                    <p:cond delay="0"/>
                                  </p:stCondLst>
                                  <p:iterate type="el" backwards="0">
                                    <p:tmAbs val="0"/>
                                  </p:iterate>
                                  <p:childTnLst>
                                    <p:set>
                                      <p:cBhvr>
                                        <p:cTn id="24" fill="hold"/>
                                        <p:tgtEl>
                                          <p:spTgt spid="45">
                                            <p:txEl>
                                              <p:pRg st="2" end="2"/>
                                            </p:txEl>
                                          </p:spTgt>
                                        </p:tgtEl>
                                        <p:attrNameLst>
                                          <p:attrName>style.visibility</p:attrName>
                                        </p:attrNameLst>
                                      </p:cBhvr>
                                      <p:to>
                                        <p:strVal val="visible"/>
                                      </p:to>
                                    </p:set>
                                    <p:animEffect filter="box(in)" transition="in">
                                      <p:cBhvr>
                                        <p:cTn id="25" dur="500"/>
                                        <p:tgtEl>
                                          <p:spTgt spid="4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16" presetID="4" grpId="2" fill="hold">
                                  <p:stCondLst>
                                    <p:cond delay="0"/>
                                  </p:stCondLst>
                                  <p:iterate type="el" backwards="0">
                                    <p:tmAbs val="0"/>
                                  </p:iterate>
                                  <p:childTnLst>
                                    <p:set>
                                      <p:cBhvr>
                                        <p:cTn id="29" fill="hold"/>
                                        <p:tgtEl>
                                          <p:spTgt spid="45">
                                            <p:txEl>
                                              <p:pRg st="3" end="3"/>
                                            </p:txEl>
                                          </p:spTgt>
                                        </p:tgtEl>
                                        <p:attrNameLst>
                                          <p:attrName>style.visibility</p:attrName>
                                        </p:attrNameLst>
                                      </p:cBhvr>
                                      <p:to>
                                        <p:strVal val="visible"/>
                                      </p:to>
                                    </p:set>
                                    <p:animEffect filter="box(in)" transition="in">
                                      <p:cBhvr>
                                        <p:cTn id="30" dur="500"/>
                                        <p:tgtEl>
                                          <p:spTgt spid="4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0" presetID="1" grpId="3" fill="hold">
                                  <p:stCondLst>
                                    <p:cond delay="0"/>
                                  </p:stCondLst>
                                  <p:iterate type="el" backwards="0">
                                    <p:tmAbs val="0"/>
                                  </p:iterate>
                                  <p:childTnLst>
                                    <p:set>
                                      <p:cBhvr>
                                        <p:cTn id="34" fill="hold"/>
                                        <p:tgtEl>
                                          <p:spTgt spid="4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45" grpId="2"/>
      <p:bldP build="whole" bldLvl="1" animBg="1" rev="0" advAuto="0" spid="46" grpId="3"/>
      <p:bldP build="whole" bldLvl="1" animBg="1" rev="0" advAuto="0" spid="44" grpId="1"/>
    </p:bldLst>
  </p:timing>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3B2C1"/>
      </a:accent1>
      <a:accent2>
        <a:srgbClr val="CC0000"/>
      </a:accent2>
      <a:accent3>
        <a:srgbClr val="8F8F8F"/>
      </a:accent3>
      <a:accent4>
        <a:srgbClr val="707070"/>
      </a:accent4>
      <a:accent5>
        <a:srgbClr val="CDD3DB"/>
      </a:accent5>
      <a:accent6>
        <a:srgbClr val="B90000"/>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3B2C1"/>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3B2C1"/>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3B2C1"/>
      </a:accent1>
      <a:accent2>
        <a:srgbClr val="CC0000"/>
      </a:accent2>
      <a:accent3>
        <a:srgbClr val="8F8F8F"/>
      </a:accent3>
      <a:accent4>
        <a:srgbClr val="707070"/>
      </a:accent4>
      <a:accent5>
        <a:srgbClr val="CDD3DB"/>
      </a:accent5>
      <a:accent6>
        <a:srgbClr val="B90000"/>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3B2C1"/>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3B2C1"/>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